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487B349-7809-45C6-9AF7-DF3A2BC46FA4}">
  <a:tblStyle styleId="{C487B349-7809-45C6-9AF7-DF3A2BC46FA4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08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14124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Introduce basis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599" cy="27368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599" cy="1056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599" cy="261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599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599" cy="11222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8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8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7999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7999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2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199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199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cxnSp>
        <p:nvCxnSpPr>
          <p:cNvPr id="9" name="Shape 9"/>
          <p:cNvCxnSpPr/>
          <p:nvPr/>
        </p:nvCxnSpPr>
        <p:spPr>
          <a:xfrm>
            <a:off x="346900" y="1177700"/>
            <a:ext cx="84767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0" name="Shape 10"/>
          <p:cNvPicPr preferRelativeResize="0"/>
          <p:nvPr/>
        </p:nvPicPr>
        <p:blipFill rotWithShape="1">
          <a:blip r:embed="rId13">
            <a:alphaModFix/>
          </a:blip>
          <a:srcRect r="69957"/>
          <a:stretch/>
        </p:blipFill>
        <p:spPr>
          <a:xfrm>
            <a:off x="8322950" y="162125"/>
            <a:ext cx="509350" cy="485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hape 11"/>
          <p:cNvCxnSpPr/>
          <p:nvPr/>
        </p:nvCxnSpPr>
        <p:spPr>
          <a:xfrm>
            <a:off x="346900" y="6118840"/>
            <a:ext cx="84767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.cmu.edu/~liuy/distlearn.htm" TargetMode="External"/><Relationship Id="rId3" Type="http://schemas.openxmlformats.org/officeDocument/2006/relationships/hyperlink" Target="http://research.microsoft.com/pubs/150728/FnT_dimensionReduction.pdf" TargetMode="External"/><Relationship Id="rId7" Type="http://schemas.openxmlformats.org/officeDocument/2006/relationships/hyperlink" Target="http://www.shogun-toolbox.org/static/notebook/current/LMNN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lvdmaaten.github.io/drtoolbox/" TargetMode="External"/><Relationship Id="rId5" Type="http://schemas.openxmlformats.org/officeDocument/2006/relationships/hyperlink" Target="http://infolab.stanford.edu/~ullman/mmds/bookL.pdf" TargetMode="External"/><Relationship Id="rId4" Type="http://schemas.openxmlformats.org/officeDocument/2006/relationships/hyperlink" Target="https://lvdmaaten.github.io/publications/papers/TR_Dimensionality_Reduction_Review_2009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penclipart.org/detail/193562/simple-brain" TargetMode="External"/><Relationship Id="rId5" Type="http://schemas.openxmlformats.org/officeDocument/2006/relationships/hyperlink" Target="https://openclipart.org/detail/211774/matticonsimagexgeneric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hyperlink" Target="https://commons.wikimedia.org/wiki/File:Independent_component_analysis_in_EEGLAB.png#/media/File:Independent_component_analysis_in_EEGLAB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ommons.wikimedia.org/wiki/File:Lle_hlle_swissroll.png#/media/File:Lle_hlle_swissroll.png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en.wikipedia.org/wiki/File:Nldr.jpg#/media/File:Nldr.jpg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311708" y="383166"/>
            <a:ext cx="8520599" cy="2736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b="1"/>
              <a:t>Dimensionality</a:t>
            </a:r>
            <a:r>
              <a:rPr lang="en" b="1"/>
              <a:t> </a:t>
            </a:r>
            <a:r>
              <a:rPr lang="en" sz="3000" b="1"/>
              <a:t>Reduction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b="1"/>
              <a:t>Part 1 of 2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311700" y="3169233"/>
            <a:ext cx="8520599" cy="105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Emily M. and Greg C.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5901500" y="4349825"/>
            <a:ext cx="3000000" cy="164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 i="1">
                <a:solidFill>
                  <a:srgbClr val="1D1F22"/>
                </a:solidFill>
                <a:highlight>
                  <a:srgbClr val="FFFFFF"/>
                </a:highlight>
              </a:rPr>
              <a:t>Look for the bare necessities</a:t>
            </a:r>
          </a:p>
          <a:p>
            <a:pPr lvl="0" algn="r" rtl="0">
              <a:lnSpc>
                <a:spcPct val="110000"/>
              </a:lnSpc>
              <a:spcBef>
                <a:spcPts val="0"/>
              </a:spcBef>
              <a:buNone/>
            </a:pPr>
            <a:r>
              <a:rPr lang="en" sz="1100" b="1" i="1">
                <a:solidFill>
                  <a:srgbClr val="1D1F22"/>
                </a:solidFill>
                <a:highlight>
                  <a:srgbClr val="FFFFFF"/>
                </a:highlight>
              </a:rPr>
              <a:t>The simple bare necessities</a:t>
            </a:r>
          </a:p>
          <a:p>
            <a:pPr lvl="0" algn="r" rtl="0">
              <a:lnSpc>
                <a:spcPct val="110000"/>
              </a:lnSpc>
              <a:spcBef>
                <a:spcPts val="0"/>
              </a:spcBef>
              <a:buNone/>
            </a:pPr>
            <a:r>
              <a:rPr lang="en" sz="1100" b="1" i="1">
                <a:solidFill>
                  <a:srgbClr val="1D1F22"/>
                </a:solidFill>
                <a:highlight>
                  <a:srgbClr val="FFFFFF"/>
                </a:highlight>
              </a:rPr>
              <a:t>Forget about your worries and your strife</a:t>
            </a:r>
          </a:p>
          <a:p>
            <a:pPr lvl="0" algn="r" rtl="0">
              <a:lnSpc>
                <a:spcPct val="110000"/>
              </a:lnSpc>
              <a:spcBef>
                <a:spcPts val="0"/>
              </a:spcBef>
              <a:buNone/>
            </a:pPr>
            <a:r>
              <a:rPr lang="en" sz="1100" b="1" i="1">
                <a:solidFill>
                  <a:srgbClr val="1D1F22"/>
                </a:solidFill>
                <a:highlight>
                  <a:srgbClr val="FFFFFF"/>
                </a:highlight>
              </a:rPr>
              <a:t>I mean the bare necessities</a:t>
            </a:r>
          </a:p>
          <a:p>
            <a:pPr lvl="0" algn="r" rtl="0">
              <a:lnSpc>
                <a:spcPct val="110000"/>
              </a:lnSpc>
              <a:spcBef>
                <a:spcPts val="0"/>
              </a:spcBef>
              <a:buNone/>
            </a:pPr>
            <a:r>
              <a:rPr lang="en" sz="1100" b="1" i="1">
                <a:solidFill>
                  <a:srgbClr val="1D1F22"/>
                </a:solidFill>
                <a:highlight>
                  <a:srgbClr val="FFFFFF"/>
                </a:highlight>
              </a:rPr>
              <a:t>Old Mother Nature’s recipes</a:t>
            </a:r>
          </a:p>
          <a:p>
            <a:pPr lvl="0" algn="r" rtl="0">
              <a:lnSpc>
                <a:spcPct val="110000"/>
              </a:lnSpc>
              <a:spcBef>
                <a:spcPts val="0"/>
              </a:spcBef>
              <a:buNone/>
            </a:pPr>
            <a:r>
              <a:rPr lang="en" sz="1100" b="1" i="1">
                <a:solidFill>
                  <a:srgbClr val="1D1F22"/>
                </a:solidFill>
                <a:highlight>
                  <a:srgbClr val="FFFFFF"/>
                </a:highlight>
              </a:rPr>
              <a:t>That bring the bare necessities of life</a:t>
            </a:r>
          </a:p>
          <a:p>
            <a:pPr lvl="0" algn="r" rtl="0">
              <a:lnSpc>
                <a:spcPct val="110000"/>
              </a:lnSpc>
              <a:spcBef>
                <a:spcPts val="0"/>
              </a:spcBef>
              <a:buNone/>
            </a:pPr>
            <a:endParaRPr sz="1100" b="1" i="1">
              <a:solidFill>
                <a:srgbClr val="1D1F22"/>
              </a:solidFill>
              <a:highlight>
                <a:srgbClr val="FFFFFF"/>
              </a:highlight>
            </a:endParaRPr>
          </a:p>
          <a:p>
            <a:pPr marL="215900" lvl="0" indent="0" algn="r" rtl="0">
              <a:lnSpc>
                <a:spcPct val="110000"/>
              </a:lnSpc>
              <a:spcBef>
                <a:spcPts val="0"/>
              </a:spcBef>
              <a:buNone/>
            </a:pPr>
            <a:r>
              <a:rPr lang="en" sz="1100" b="1" i="1">
                <a:solidFill>
                  <a:srgbClr val="1D1F22"/>
                </a:solidFill>
                <a:highlight>
                  <a:srgbClr val="FFFFFF"/>
                </a:highlight>
              </a:rPr>
              <a:t>– Baloo’s song [The Jungle Book]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377" y="4327783"/>
            <a:ext cx="2148198" cy="158932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2605975" y="5659616"/>
            <a:ext cx="1127400" cy="33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 b="1"/>
              <a:t>The real Baloo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0" y="6477500"/>
            <a:ext cx="5449799" cy="33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/>
              <a:t>"Sloth Bear Washington DC" by Asiir - http://en.wikipedia.org/wiki/File:Sloth_Bear_Washington_DC.JPG. Licensed under Public Domain via Commons - https://commons.wikimedia.org/wiki/File:Sloth_Bear_Washington_DC.JPG#/media/File:Sloth_Bear_Washington_DC.JPG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6806950" y="6500700"/>
            <a:ext cx="1976700" cy="28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/>
              <a:t>http://scikit-learn.org/stable/modules/manifold.html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 l="46905" r="25475" b="36443"/>
          <a:stretch/>
        </p:blipFill>
        <p:spPr>
          <a:xfrm>
            <a:off x="5708675" y="1490550"/>
            <a:ext cx="1667150" cy="189424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to represent data?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725" y="1576387"/>
            <a:ext cx="3790950" cy="401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 r="54155" b="49494"/>
          <a:stretch/>
        </p:blipFill>
        <p:spPr>
          <a:xfrm>
            <a:off x="3029775" y="1576400"/>
            <a:ext cx="2767324" cy="15052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" name="Shape 183"/>
          <p:cNvCxnSpPr/>
          <p:nvPr/>
        </p:nvCxnSpPr>
        <p:spPr>
          <a:xfrm>
            <a:off x="4774075" y="2222875"/>
            <a:ext cx="12599" cy="681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84" name="Shape 184"/>
          <p:cNvSpPr/>
          <p:nvPr/>
        </p:nvSpPr>
        <p:spPr>
          <a:xfrm>
            <a:off x="2248100" y="2525875"/>
            <a:ext cx="75899" cy="75899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85" name="Shape 185"/>
          <p:cNvCxnSpPr/>
          <p:nvPr/>
        </p:nvCxnSpPr>
        <p:spPr>
          <a:xfrm rot="10800000">
            <a:off x="745100" y="1616700"/>
            <a:ext cx="3271199" cy="3398099"/>
          </a:xfrm>
          <a:prstGeom prst="straightConnector1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6" name="Shape 186"/>
          <p:cNvCxnSpPr/>
          <p:nvPr/>
        </p:nvCxnSpPr>
        <p:spPr>
          <a:xfrm rot="10800000">
            <a:off x="321703" y="1769014"/>
            <a:ext cx="0" cy="35615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7" name="Shape 187"/>
          <p:cNvCxnSpPr/>
          <p:nvPr/>
        </p:nvCxnSpPr>
        <p:spPr>
          <a:xfrm>
            <a:off x="314325" y="5330629"/>
            <a:ext cx="3847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 l="46904" t="63556"/>
          <a:stretch/>
        </p:blipFill>
        <p:spPr>
          <a:xfrm>
            <a:off x="5708675" y="3384799"/>
            <a:ext cx="3204950" cy="10861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" name="Shape 189"/>
          <p:cNvGrpSpPr/>
          <p:nvPr/>
        </p:nvGrpSpPr>
        <p:grpSpPr>
          <a:xfrm>
            <a:off x="7350575" y="1490550"/>
            <a:ext cx="1629325" cy="1843724"/>
            <a:chOff x="7350575" y="1490550"/>
            <a:chExt cx="1629325" cy="1843724"/>
          </a:xfrm>
        </p:grpSpPr>
        <p:pic>
          <p:nvPicPr>
            <p:cNvPr id="190" name="Shape 190"/>
            <p:cNvPicPr preferRelativeResize="0"/>
            <p:nvPr/>
          </p:nvPicPr>
          <p:blipFill rotWithShape="1">
            <a:blip r:embed="rId3">
              <a:alphaModFix/>
            </a:blip>
            <a:srcRect l="74105" b="38137"/>
            <a:stretch/>
          </p:blipFill>
          <p:spPr>
            <a:xfrm>
              <a:off x="7350575" y="1490550"/>
              <a:ext cx="1563050" cy="1843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Shape 191"/>
            <p:cNvPicPr preferRelativeResize="0"/>
            <p:nvPr/>
          </p:nvPicPr>
          <p:blipFill rotWithShape="1">
            <a:blip r:embed="rId3">
              <a:alphaModFix/>
            </a:blip>
            <a:srcRect l="60072" t="50391" r="24026" b="37319"/>
            <a:stretch/>
          </p:blipFill>
          <p:spPr>
            <a:xfrm rot="5733078">
              <a:off x="8371997" y="2171927"/>
              <a:ext cx="823404" cy="31421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92" name="Shape 192"/>
          <p:cNvCxnSpPr/>
          <p:nvPr/>
        </p:nvCxnSpPr>
        <p:spPr>
          <a:xfrm>
            <a:off x="7768200" y="2140037"/>
            <a:ext cx="0" cy="378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3" name="Shape 193"/>
          <p:cNvCxnSpPr/>
          <p:nvPr/>
        </p:nvCxnSpPr>
        <p:spPr>
          <a:xfrm>
            <a:off x="6845375" y="2140050"/>
            <a:ext cx="0" cy="802799"/>
          </a:xfrm>
          <a:prstGeom prst="straightConnector1">
            <a:avLst/>
          </a:prstGeom>
          <a:noFill/>
          <a:ln w="28575" cap="flat" cmpd="sng">
            <a:solidFill>
              <a:srgbClr val="00A6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94" name="Shape 194"/>
          <p:cNvSpPr txBox="1"/>
          <p:nvPr/>
        </p:nvSpPr>
        <p:spPr>
          <a:xfrm>
            <a:off x="6415950" y="1415800"/>
            <a:ext cx="934500" cy="58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00A6FF"/>
                </a:solidFill>
              </a:rPr>
              <a:t>New basis</a:t>
            </a:r>
          </a:p>
        </p:txBody>
      </p:sp>
      <p:cxnSp>
        <p:nvCxnSpPr>
          <p:cNvPr id="195" name="Shape 195"/>
          <p:cNvCxnSpPr/>
          <p:nvPr/>
        </p:nvCxnSpPr>
        <p:spPr>
          <a:xfrm rot="10800000">
            <a:off x="745100" y="1616700"/>
            <a:ext cx="3271199" cy="3398099"/>
          </a:xfrm>
          <a:prstGeom prst="straightConnector1">
            <a:avLst/>
          </a:prstGeom>
          <a:noFill/>
          <a:ln w="38100" cap="flat" cmpd="sng">
            <a:solidFill>
              <a:srgbClr val="00A6FF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to represent data?</a:t>
            </a:r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725" y="1576387"/>
            <a:ext cx="3790950" cy="401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/>
          <p:nvPr/>
        </p:nvSpPr>
        <p:spPr>
          <a:xfrm>
            <a:off x="2248100" y="2525875"/>
            <a:ext cx="75899" cy="75899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03" name="Shape 203"/>
          <p:cNvCxnSpPr/>
          <p:nvPr/>
        </p:nvCxnSpPr>
        <p:spPr>
          <a:xfrm rot="10800000">
            <a:off x="745100" y="1616700"/>
            <a:ext cx="3271199" cy="3398099"/>
          </a:xfrm>
          <a:prstGeom prst="straightConnector1">
            <a:avLst/>
          </a:prstGeom>
          <a:noFill/>
          <a:ln w="38100" cap="flat" cmpd="sng">
            <a:solidFill>
              <a:srgbClr val="00A6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4" name="Shape 204"/>
          <p:cNvCxnSpPr/>
          <p:nvPr/>
        </p:nvCxnSpPr>
        <p:spPr>
          <a:xfrm rot="10800000">
            <a:off x="321703" y="1769014"/>
            <a:ext cx="0" cy="35615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5" name="Shape 205"/>
          <p:cNvCxnSpPr/>
          <p:nvPr/>
        </p:nvCxnSpPr>
        <p:spPr>
          <a:xfrm>
            <a:off x="314325" y="5330629"/>
            <a:ext cx="3847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4439700" y="1536625"/>
            <a:ext cx="4392600" cy="455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en" b="1">
                <a:solidFill>
                  <a:srgbClr val="000000"/>
                </a:solidFill>
              </a:rPr>
              <a:t>PCA finds the </a:t>
            </a:r>
            <a:r>
              <a:rPr lang="en" b="1">
                <a:solidFill>
                  <a:srgbClr val="00A6FF"/>
                </a:solidFill>
              </a:rPr>
              <a:t>directions of greatest variance</a:t>
            </a:r>
            <a:r>
              <a:rPr lang="en" b="1">
                <a:solidFill>
                  <a:srgbClr val="000000"/>
                </a:solidFill>
              </a:rPr>
              <a:t> in your data, by calculating the eigenvectors of the covariance matrix. 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Data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155275" y="1166875"/>
            <a:ext cx="5845800" cy="880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Spike data from monkey motor cortex, recorded when the monkey performed a reaching task</a:t>
            </a:r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275" y="2047662"/>
            <a:ext cx="4743450" cy="15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/>
          <p:nvPr/>
        </p:nvSpPr>
        <p:spPr>
          <a:xfrm>
            <a:off x="5763300" y="6109025"/>
            <a:ext cx="33806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2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Georgopoulos et al, 1982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775" y="2447925"/>
            <a:ext cx="8020050" cy="3638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Data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155275" y="1166875"/>
            <a:ext cx="5845800" cy="880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Spike data from monkey motor cortex, recorded when the monkey performed a reaching task</a:t>
            </a:r>
          </a:p>
        </p:txBody>
      </p:sp>
      <p:pic>
        <p:nvPicPr>
          <p:cNvPr id="222" name="Shape 2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275" y="2047662"/>
            <a:ext cx="4743450" cy="15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/>
          <p:nvPr/>
        </p:nvSpPr>
        <p:spPr>
          <a:xfrm>
            <a:off x="5763300" y="6109025"/>
            <a:ext cx="33806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2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Georgopoulos et al, 1982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311700" y="3825425"/>
            <a:ext cx="3914400" cy="98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158 different trials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5333825" y="1671925"/>
            <a:ext cx="3654899" cy="116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trial has 40 time points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775" y="2447925"/>
            <a:ext cx="8020050" cy="3638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Data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5763300" y="6109025"/>
            <a:ext cx="33806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2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Georgopoulos et al, 1982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311700" y="3825425"/>
            <a:ext cx="3914400" cy="98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158 different trials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5333825" y="1671925"/>
            <a:ext cx="3654899" cy="116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trial has 40 time points</a:t>
            </a:r>
          </a:p>
        </p:txBody>
      </p:sp>
      <p:pic>
        <p:nvPicPr>
          <p:cNvPr id="235" name="Shape 2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5362" y="1300162"/>
            <a:ext cx="3648075" cy="273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See MATLAB...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https://www.dropbox.com/sh/hreuhjzuqfe5rpj/AAC-LydSSpRm9Hce9HnIRtwRa?dl=0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SVD (singular value decomposition)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48" name="Shape 248"/>
          <p:cNvPicPr preferRelativeResize="0"/>
          <p:nvPr/>
        </p:nvPicPr>
        <p:blipFill rotWithShape="1">
          <a:blip r:embed="rId3">
            <a:alphaModFix/>
          </a:blip>
          <a:srcRect t="19659"/>
          <a:stretch/>
        </p:blipFill>
        <p:spPr>
          <a:xfrm>
            <a:off x="66675" y="1267547"/>
            <a:ext cx="9010650" cy="410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Rewrite mean-subtracted data as a linear sum of matrices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" y="1562100"/>
            <a:ext cx="874395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PCA can “fail”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2328875" y="1368750"/>
            <a:ext cx="4738799" cy="553200"/>
          </a:xfrm>
          <a:prstGeom prst="rect">
            <a:avLst/>
          </a:prstGeom>
          <a:solidFill>
            <a:srgbClr val="FFE599"/>
          </a:solidFill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PCA discovers intrinsic </a:t>
            </a:r>
            <a:r>
              <a:rPr lang="en" b="1" strike="sngStrike">
                <a:solidFill>
                  <a:srgbClr val="000000"/>
                </a:solidFill>
              </a:rPr>
              <a:t>structure</a:t>
            </a:r>
            <a:r>
              <a:rPr lang="en" b="1">
                <a:solidFill>
                  <a:srgbClr val="000000"/>
                </a:solidFill>
              </a:rPr>
              <a:t> of data</a:t>
            </a:r>
          </a:p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sp>
        <p:nvSpPr>
          <p:cNvPr id="262" name="Shape 262"/>
          <p:cNvSpPr txBox="1"/>
          <p:nvPr/>
        </p:nvSpPr>
        <p:spPr>
          <a:xfrm>
            <a:off x="5031850" y="1206941"/>
            <a:ext cx="1050900" cy="45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variance</a:t>
            </a:r>
          </a:p>
        </p:txBody>
      </p:sp>
      <p:sp>
        <p:nvSpPr>
          <p:cNvPr id="263" name="Shape 263"/>
          <p:cNvSpPr/>
          <p:nvPr/>
        </p:nvSpPr>
        <p:spPr>
          <a:xfrm>
            <a:off x="1719275" y="2512050"/>
            <a:ext cx="162299" cy="171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1871675" y="2664450"/>
            <a:ext cx="162299" cy="171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2024075" y="2816850"/>
            <a:ext cx="162299" cy="171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2176475" y="2969250"/>
            <a:ext cx="162299" cy="171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/>
          <p:nvPr/>
        </p:nvSpPr>
        <p:spPr>
          <a:xfrm>
            <a:off x="2328875" y="3121650"/>
            <a:ext cx="162299" cy="171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2481275" y="3274050"/>
            <a:ext cx="162299" cy="171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1947875" y="2435850"/>
            <a:ext cx="162299" cy="171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2100275" y="2588250"/>
            <a:ext cx="162299" cy="171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2252675" y="2740650"/>
            <a:ext cx="162299" cy="171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2405075" y="2893050"/>
            <a:ext cx="162299" cy="171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/>
          <p:nvPr/>
        </p:nvSpPr>
        <p:spPr>
          <a:xfrm>
            <a:off x="1643075" y="2740650"/>
            <a:ext cx="162299" cy="171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1795475" y="2893050"/>
            <a:ext cx="162299" cy="171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1947875" y="3045450"/>
            <a:ext cx="162299" cy="171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2100275" y="3197850"/>
            <a:ext cx="162299" cy="171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2252675" y="3350250"/>
            <a:ext cx="162299" cy="171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2405075" y="3502650"/>
            <a:ext cx="162299" cy="171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2557475" y="3655050"/>
            <a:ext cx="162299" cy="171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2709875" y="3807450"/>
            <a:ext cx="162299" cy="171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2557475" y="3045450"/>
            <a:ext cx="162299" cy="171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2709875" y="3197850"/>
            <a:ext cx="162299" cy="171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2862275" y="3350250"/>
            <a:ext cx="162299" cy="171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3014675" y="3502650"/>
            <a:ext cx="162299" cy="171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2633675" y="3426450"/>
            <a:ext cx="162299" cy="171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2786075" y="3578850"/>
            <a:ext cx="162299" cy="171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2938475" y="3731250"/>
            <a:ext cx="162299" cy="171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3090875" y="3883650"/>
            <a:ext cx="162299" cy="171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3243275" y="4036050"/>
            <a:ext cx="162299" cy="171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1719275" y="3197850"/>
            <a:ext cx="162299" cy="171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1947875" y="3426450"/>
            <a:ext cx="162299" cy="171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/>
          <p:nvPr/>
        </p:nvSpPr>
        <p:spPr>
          <a:xfrm>
            <a:off x="2405075" y="2512050"/>
            <a:ext cx="162299" cy="171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3" name="Shape 293"/>
          <p:cNvSpPr/>
          <p:nvPr/>
        </p:nvSpPr>
        <p:spPr>
          <a:xfrm>
            <a:off x="2633675" y="2740650"/>
            <a:ext cx="162299" cy="171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/>
          <p:nvPr/>
        </p:nvSpPr>
        <p:spPr>
          <a:xfrm>
            <a:off x="1566875" y="2359650"/>
            <a:ext cx="162299" cy="171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95" name="Shape 295"/>
          <p:cNvCxnSpPr/>
          <p:nvPr/>
        </p:nvCxnSpPr>
        <p:spPr>
          <a:xfrm rot="10800000">
            <a:off x="1253811" y="2089689"/>
            <a:ext cx="2445300" cy="24068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6" name="Shape 296"/>
          <p:cNvCxnSpPr/>
          <p:nvPr/>
        </p:nvCxnSpPr>
        <p:spPr>
          <a:xfrm rot="10800000" flipH="1">
            <a:off x="1786125" y="2523374"/>
            <a:ext cx="1194000" cy="130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7" name="Shape 297"/>
          <p:cNvSpPr/>
          <p:nvPr/>
        </p:nvSpPr>
        <p:spPr>
          <a:xfrm>
            <a:off x="5834075" y="2512050"/>
            <a:ext cx="162299" cy="171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/>
          <p:nvPr/>
        </p:nvSpPr>
        <p:spPr>
          <a:xfrm>
            <a:off x="5986475" y="2664450"/>
            <a:ext cx="162299" cy="1719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/>
          <p:nvPr/>
        </p:nvSpPr>
        <p:spPr>
          <a:xfrm>
            <a:off x="6138875" y="2816850"/>
            <a:ext cx="162299" cy="171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0" name="Shape 300"/>
          <p:cNvSpPr/>
          <p:nvPr/>
        </p:nvSpPr>
        <p:spPr>
          <a:xfrm>
            <a:off x="6291275" y="2969250"/>
            <a:ext cx="162299" cy="171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/>
          <p:nvPr/>
        </p:nvSpPr>
        <p:spPr>
          <a:xfrm>
            <a:off x="6443675" y="3121650"/>
            <a:ext cx="162299" cy="1719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2" name="Shape 302"/>
          <p:cNvSpPr/>
          <p:nvPr/>
        </p:nvSpPr>
        <p:spPr>
          <a:xfrm>
            <a:off x="6596075" y="3274050"/>
            <a:ext cx="162299" cy="1719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6062675" y="2435850"/>
            <a:ext cx="162299" cy="1719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/>
          <p:nvPr/>
        </p:nvSpPr>
        <p:spPr>
          <a:xfrm>
            <a:off x="6215075" y="2588250"/>
            <a:ext cx="162299" cy="1719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6367475" y="2740650"/>
            <a:ext cx="162299" cy="1719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6519875" y="2893050"/>
            <a:ext cx="162299" cy="1719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5757875" y="2740650"/>
            <a:ext cx="162299" cy="171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5910275" y="2893050"/>
            <a:ext cx="162299" cy="171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6062675" y="3045450"/>
            <a:ext cx="162299" cy="171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6215075" y="3197850"/>
            <a:ext cx="162299" cy="171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6367475" y="3350250"/>
            <a:ext cx="162299" cy="171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6519875" y="3502650"/>
            <a:ext cx="162299" cy="171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6672275" y="3655050"/>
            <a:ext cx="162299" cy="171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6824675" y="3807450"/>
            <a:ext cx="162299" cy="171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6672275" y="3045450"/>
            <a:ext cx="162299" cy="1719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6824675" y="3197850"/>
            <a:ext cx="162299" cy="1719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/>
          <p:nvPr/>
        </p:nvSpPr>
        <p:spPr>
          <a:xfrm>
            <a:off x="6977075" y="3350250"/>
            <a:ext cx="162299" cy="1719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7129475" y="3502650"/>
            <a:ext cx="162299" cy="1719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9" name="Shape 319"/>
          <p:cNvSpPr/>
          <p:nvPr/>
        </p:nvSpPr>
        <p:spPr>
          <a:xfrm>
            <a:off x="6748475" y="3426450"/>
            <a:ext cx="162299" cy="1719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0" name="Shape 320"/>
          <p:cNvSpPr/>
          <p:nvPr/>
        </p:nvSpPr>
        <p:spPr>
          <a:xfrm>
            <a:off x="6900875" y="3578850"/>
            <a:ext cx="162299" cy="171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1" name="Shape 321"/>
          <p:cNvSpPr/>
          <p:nvPr/>
        </p:nvSpPr>
        <p:spPr>
          <a:xfrm>
            <a:off x="7053275" y="3731250"/>
            <a:ext cx="162299" cy="171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2" name="Shape 322"/>
          <p:cNvSpPr/>
          <p:nvPr/>
        </p:nvSpPr>
        <p:spPr>
          <a:xfrm>
            <a:off x="7205675" y="3883650"/>
            <a:ext cx="162299" cy="1719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/>
          <p:nvPr/>
        </p:nvSpPr>
        <p:spPr>
          <a:xfrm>
            <a:off x="7358075" y="4036050"/>
            <a:ext cx="162299" cy="171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/>
          <p:nvPr/>
        </p:nvSpPr>
        <p:spPr>
          <a:xfrm>
            <a:off x="5834075" y="3197850"/>
            <a:ext cx="162299" cy="171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/>
          <p:nvPr/>
        </p:nvSpPr>
        <p:spPr>
          <a:xfrm>
            <a:off x="6062675" y="3426450"/>
            <a:ext cx="162299" cy="171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6" name="Shape 326"/>
          <p:cNvSpPr/>
          <p:nvPr/>
        </p:nvSpPr>
        <p:spPr>
          <a:xfrm>
            <a:off x="6519875" y="2512050"/>
            <a:ext cx="162299" cy="1719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7" name="Shape 327"/>
          <p:cNvSpPr/>
          <p:nvPr/>
        </p:nvSpPr>
        <p:spPr>
          <a:xfrm>
            <a:off x="6748475" y="2740650"/>
            <a:ext cx="162299" cy="1719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5681675" y="2359650"/>
            <a:ext cx="162299" cy="1719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29" name="Shape 329"/>
          <p:cNvCxnSpPr/>
          <p:nvPr/>
        </p:nvCxnSpPr>
        <p:spPr>
          <a:xfrm rot="10800000">
            <a:off x="5368610" y="2089689"/>
            <a:ext cx="2445300" cy="24068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30" name="Shape 330"/>
          <p:cNvCxnSpPr/>
          <p:nvPr/>
        </p:nvCxnSpPr>
        <p:spPr>
          <a:xfrm rot="10800000" flipH="1">
            <a:off x="5900925" y="2523374"/>
            <a:ext cx="1194000" cy="130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31" name="Shape 331"/>
          <p:cNvSpPr txBox="1"/>
          <p:nvPr/>
        </p:nvSpPr>
        <p:spPr>
          <a:xfrm>
            <a:off x="411575" y="4656587"/>
            <a:ext cx="1612500" cy="3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PCA sees this...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5210675" y="4493250"/>
            <a:ext cx="3237900" cy="71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… but you know there are two different classes (red and black).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3142375" y="2370587"/>
            <a:ext cx="1194000" cy="45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2nd eigenvector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154175" y="2218200"/>
            <a:ext cx="1194000" cy="45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1st eigenvector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6443675" y="5407650"/>
            <a:ext cx="2259000" cy="71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/>
              <a:t>Use Linear Discriminant Analysis instead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Dimensionality Reduction Taxonomy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387900" y="3769687"/>
            <a:ext cx="3734099" cy="6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Out of Sample Extension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i="1"/>
              <a:t>Given new sample, can you reduce its dimension with a pre-learned mapping?</a:t>
            </a:r>
          </a:p>
        </p:txBody>
      </p:sp>
      <p:graphicFrame>
        <p:nvGraphicFramePr>
          <p:cNvPr id="342" name="Shape 342"/>
          <p:cNvGraphicFramePr/>
          <p:nvPr/>
        </p:nvGraphicFramePr>
        <p:xfrm>
          <a:off x="4820150" y="1369633"/>
          <a:ext cx="3256750" cy="1497425"/>
        </p:xfrm>
        <a:graphic>
          <a:graphicData uri="http://schemas.openxmlformats.org/drawingml/2006/table">
            <a:tbl>
              <a:tblPr>
                <a:noFill/>
                <a:tableStyleId>{C487B349-7809-45C6-9AF7-DF3A2BC46FA4}</a:tableStyleId>
              </a:tblPr>
              <a:tblGrid>
                <a:gridCol w="1628375"/>
                <a:gridCol w="1628375"/>
              </a:tblGrid>
              <a:tr h="7248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 u="sng"/>
                        <a:t>Linear</a:t>
                      </a:r>
                    </a:p>
                  </a:txBody>
                  <a:tcPr marL="91425" marR="91425" marT="121900" marB="121900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 u="sng"/>
                        <a:t>Non Linear</a:t>
                      </a:r>
                    </a:p>
                  </a:txBody>
                  <a:tcPr marL="91425" marR="91425" marT="121900" marB="121900">
                    <a:solidFill>
                      <a:srgbClr val="9FC5E8"/>
                    </a:solidFill>
                  </a:tcPr>
                </a:tc>
              </a:tr>
              <a:tr h="7726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PCA/SVD, ICA, LDA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t-SNE, ISOMAP, MDS</a:t>
                      </a:r>
                    </a:p>
                  </a:txBody>
                  <a:tcPr marL="91425" marR="91425" marT="121900" marB="121900"/>
                </a:tc>
              </a:tr>
            </a:tbl>
          </a:graphicData>
        </a:graphic>
      </p:graphicFrame>
      <p:graphicFrame>
        <p:nvGraphicFramePr>
          <p:cNvPr id="343" name="Shape 343"/>
          <p:cNvGraphicFramePr/>
          <p:nvPr/>
        </p:nvGraphicFramePr>
        <p:xfrm>
          <a:off x="387900" y="1369633"/>
          <a:ext cx="3548150" cy="1504580"/>
        </p:xfrm>
        <a:graphic>
          <a:graphicData uri="http://schemas.openxmlformats.org/drawingml/2006/table">
            <a:tbl>
              <a:tblPr>
                <a:noFill/>
                <a:tableStyleId>{C487B349-7809-45C6-9AF7-DF3A2BC46FA4}</a:tableStyleId>
              </a:tblPr>
              <a:tblGrid>
                <a:gridCol w="1774075"/>
                <a:gridCol w="1774075"/>
              </a:tblGrid>
              <a:tr h="6207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 u="sng"/>
                        <a:t>Supervised</a:t>
                      </a:r>
                    </a:p>
                  </a:txBody>
                  <a:tcPr marL="91425" marR="91425" marT="121900" marB="121900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 u="sng"/>
                        <a:t>Unsupervised</a:t>
                      </a:r>
                    </a:p>
                  </a:txBody>
                  <a:tcPr marL="91425" marR="91425" marT="121900" marB="121900">
                    <a:solidFill>
                      <a:srgbClr val="9FC5E8"/>
                    </a:solidFill>
                  </a:tcPr>
                </a:tc>
              </a:tr>
              <a:tr h="59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Fisher LDA, Neural Network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PCA/SVD, ICA, t-SNE, ISOMAP, Neural Network</a:t>
                      </a:r>
                    </a:p>
                  </a:txBody>
                  <a:tcPr marL="91425" marR="91425" marT="121900" marB="121900"/>
                </a:tc>
              </a:tr>
            </a:tbl>
          </a:graphicData>
        </a:graphic>
      </p:graphicFrame>
      <p:sp>
        <p:nvSpPr>
          <p:cNvPr id="344" name="Shape 344"/>
          <p:cNvSpPr txBox="1"/>
          <p:nvPr/>
        </p:nvSpPr>
        <p:spPr>
          <a:xfrm>
            <a:off x="219700" y="6170300"/>
            <a:ext cx="3190200" cy="28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/>
              <a:t>https://en.wikipedia.org/wiki/Nonlinear_dimensionality_reduction</a:t>
            </a:r>
          </a:p>
        </p:txBody>
      </p:sp>
      <p:graphicFrame>
        <p:nvGraphicFramePr>
          <p:cNvPr id="345" name="Shape 345"/>
          <p:cNvGraphicFramePr/>
          <p:nvPr/>
        </p:nvGraphicFramePr>
        <p:xfrm>
          <a:off x="4820150" y="3769708"/>
          <a:ext cx="3256750" cy="1292395"/>
        </p:xfrm>
        <a:graphic>
          <a:graphicData uri="http://schemas.openxmlformats.org/drawingml/2006/table">
            <a:tbl>
              <a:tblPr>
                <a:noFill/>
                <a:tableStyleId>{C487B349-7809-45C6-9AF7-DF3A2BC46FA4}</a:tableStyleId>
              </a:tblPr>
              <a:tblGrid>
                <a:gridCol w="1628375"/>
                <a:gridCol w="1628375"/>
              </a:tblGrid>
              <a:tr h="621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 u="sng"/>
                        <a:t>Mapping</a:t>
                      </a:r>
                    </a:p>
                  </a:txBody>
                  <a:tcPr marL="91425" marR="91425" marT="121900" marB="121900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 u="sng"/>
                        <a:t>Visualization</a:t>
                      </a:r>
                    </a:p>
                  </a:txBody>
                  <a:tcPr marL="91425" marR="91425" marT="121900" marB="121900">
                    <a:solidFill>
                      <a:srgbClr val="9FC5E8"/>
                    </a:solidFill>
                  </a:tcPr>
                </a:tc>
              </a:tr>
              <a:tr h="6075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PCA, ICA, LDA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t-SNE, ISOMAP, MDS</a:t>
                      </a:r>
                    </a:p>
                  </a:txBody>
                  <a:tcPr marL="91425" marR="91425" marT="121900" marB="121900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Dimensionality Reduction:  Outline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en" b="1">
                <a:solidFill>
                  <a:srgbClr val="000000"/>
                </a:solidFill>
              </a:rPr>
              <a:t>Definition and Examples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en" b="1">
                <a:solidFill>
                  <a:srgbClr val="000000"/>
                </a:solidFill>
              </a:rPr>
              <a:t>Principal Component Analysis and Singular Value Decomposition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en" b="1">
                <a:solidFill>
                  <a:srgbClr val="000000"/>
                </a:solidFill>
              </a:rPr>
              <a:t>Reflections on Dimensionality Reduction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en" b="1">
                <a:solidFill>
                  <a:srgbClr val="000000"/>
                </a:solidFill>
              </a:rPr>
              <a:t>“Pset” office hours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Summary</a:t>
            </a:r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en" b="1">
                <a:solidFill>
                  <a:srgbClr val="000000"/>
                </a:solidFill>
              </a:rPr>
              <a:t>Dimensionality reduction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en" b="1">
                <a:solidFill>
                  <a:srgbClr val="000000"/>
                </a:solidFill>
              </a:rPr>
              <a:t>Removing information to emphasize information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en" b="1">
                <a:solidFill>
                  <a:srgbClr val="000000"/>
                </a:solidFill>
              </a:rPr>
              <a:t>PCA and SVD:  powerful, unsupervised, linear methods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en" b="1">
                <a:solidFill>
                  <a:srgbClr val="000000"/>
                </a:solidFill>
              </a:rPr>
              <a:t>Enormous variety of techniques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en" b="1">
                <a:solidFill>
                  <a:srgbClr val="000000"/>
                </a:solidFill>
              </a:rPr>
              <a:t>Independent component analysis (Thursday)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References &amp; Further Reading</a:t>
            </a:r>
          </a:p>
        </p:txBody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Readings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http://research.microsoft.com/pubs/150728/FnT_dimensionReduction.pdf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https://lvdmaaten.github.io/publications/papers/TR_Dimensionality_Reduction_Review_2009.pdf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http://infolab.stanford.edu/~ullman/mmds/bookL.pdf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Software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u="sng">
                <a:solidFill>
                  <a:schemeClr val="accent5"/>
                </a:solidFill>
                <a:hlinkClick r:id="rId6"/>
              </a:rPr>
              <a:t>https://lvdmaaten.github.io/drtoolbox/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python:  LMNN </a:t>
            </a:r>
            <a:r>
              <a:rPr lang="en" u="sng">
                <a:solidFill>
                  <a:schemeClr val="hlink"/>
                </a:solidFill>
                <a:hlinkClick r:id="rId7"/>
              </a:rPr>
              <a:t>http://www.shogun-toolbox.org/static/notebook/current/LMNN.html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u="sng">
                <a:solidFill>
                  <a:schemeClr val="hlink"/>
                </a:solidFill>
                <a:hlinkClick r:id="rId8"/>
              </a:rPr>
              <a:t>http://www.cs.cmu.edu/~liuy/distlearn.htm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165" y="3397631"/>
            <a:ext cx="909599" cy="9095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5" name="Shape 75"/>
          <p:cNvGraphicFramePr/>
          <p:nvPr/>
        </p:nvGraphicFramePr>
        <p:xfrm>
          <a:off x="6529600" y="2340675"/>
          <a:ext cx="564300" cy="2133440"/>
        </p:xfrm>
        <a:graphic>
          <a:graphicData uri="http://schemas.openxmlformats.org/drawingml/2006/table">
            <a:tbl>
              <a:tblPr>
                <a:noFill/>
                <a:tableStyleId>{C487B349-7809-45C6-9AF7-DF3A2BC46FA4}</a:tableStyleId>
              </a:tblPr>
              <a:tblGrid>
                <a:gridCol w="564300"/>
              </a:tblGrid>
              <a:tr h="508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/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/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/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/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6" name="Shape 76"/>
          <p:cNvGraphicFramePr/>
          <p:nvPr/>
        </p:nvGraphicFramePr>
        <p:xfrm>
          <a:off x="4497162" y="2340471"/>
          <a:ext cx="1114075" cy="1066720"/>
        </p:xfrm>
        <a:graphic>
          <a:graphicData uri="http://schemas.openxmlformats.org/drawingml/2006/table">
            <a:tbl>
              <a:tblPr>
                <a:noFill/>
                <a:tableStyleId>{C487B349-7809-45C6-9AF7-DF3A2BC46FA4}</a:tableStyleId>
              </a:tblPr>
              <a:tblGrid>
                <a:gridCol w="506650"/>
                <a:gridCol w="607425"/>
              </a:tblGrid>
              <a:tr h="450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/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/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</a:tr>
              <a:tr h="450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/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/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</a:tr>
            </a:tbl>
          </a:graphicData>
        </a:graphic>
      </p:graphicFrame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Dimensionality Reduction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384233"/>
            <a:ext cx="6745800" cy="70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Each datum is a vector with </a:t>
            </a:r>
            <a:r>
              <a:rPr lang="en" b="1" i="1">
                <a:solidFill>
                  <a:srgbClr val="000000"/>
                </a:solidFill>
              </a:rPr>
              <a:t>m</a:t>
            </a:r>
            <a:r>
              <a:rPr lang="en" b="1">
                <a:solidFill>
                  <a:srgbClr val="000000"/>
                </a:solidFill>
              </a:rPr>
              <a:t> values aka dimensions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950" y="1993100"/>
            <a:ext cx="702408" cy="9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257525" y="5836933"/>
            <a:ext cx="3048599" cy="9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 u="sng">
                <a:solidFill>
                  <a:schemeClr val="hlink"/>
                </a:solidFill>
                <a:hlinkClick r:id="rId5"/>
              </a:rPr>
              <a:t>https://openclipart.org/detail/211774/matticonsimagexgeneric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600" u="sng">
                <a:solidFill>
                  <a:schemeClr val="hlink"/>
                </a:solidFill>
                <a:hlinkClick r:id="rId6"/>
              </a:rPr>
              <a:t>https://openclipart.org/detail/193562/simple-brain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600"/>
              <a:t>https://openclipart.org/detail/219976/hypercube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1627599" y="2215033"/>
            <a:ext cx="2895299" cy="52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m = # pixels (256^2)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1627599" y="2902700"/>
            <a:ext cx="2742900" cy="52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m = # voxels (10^5)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1627599" y="3590366"/>
            <a:ext cx="2742900" cy="52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m = # features (??)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515300" y="4651025"/>
            <a:ext cx="4710599" cy="1033500"/>
          </a:xfrm>
          <a:prstGeom prst="rect">
            <a:avLst/>
          </a:prstGeom>
          <a:solidFill>
            <a:srgbClr val="FFE599"/>
          </a:solidFill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/>
              <a:t>Dimensionality Reduction </a:t>
            </a:r>
            <a:r>
              <a:rPr lang="en" sz="1800" b="1"/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A procedure that decreases a dataset’s dimensions from </a:t>
            </a:r>
            <a:r>
              <a:rPr lang="en" sz="1800" b="1" i="1"/>
              <a:t>m</a:t>
            </a:r>
            <a:r>
              <a:rPr lang="en" sz="1800" b="1"/>
              <a:t> to </a:t>
            </a:r>
            <a:r>
              <a:rPr lang="en" sz="1800" b="1" i="1"/>
              <a:t>n, n &lt; m.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4732620" y="1772025"/>
            <a:ext cx="726300" cy="30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Data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6111450" y="1759862"/>
            <a:ext cx="1136699" cy="30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Reshape</a:t>
            </a:r>
          </a:p>
        </p:txBody>
      </p:sp>
      <p:graphicFrame>
        <p:nvGraphicFramePr>
          <p:cNvPr id="87" name="Shape 87"/>
          <p:cNvGraphicFramePr/>
          <p:nvPr/>
        </p:nvGraphicFramePr>
        <p:xfrm>
          <a:off x="4344762" y="2492871"/>
          <a:ext cx="1114075" cy="1066720"/>
        </p:xfrm>
        <a:graphic>
          <a:graphicData uri="http://schemas.openxmlformats.org/drawingml/2006/table">
            <a:tbl>
              <a:tblPr>
                <a:noFill/>
                <a:tableStyleId>{C487B349-7809-45C6-9AF7-DF3A2BC46FA4}</a:tableStyleId>
              </a:tblPr>
              <a:tblGrid>
                <a:gridCol w="506650"/>
                <a:gridCol w="607425"/>
              </a:tblGrid>
              <a:tr h="450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/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/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</a:tr>
              <a:tr h="450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/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/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8" name="Shape 88"/>
          <p:cNvGraphicFramePr/>
          <p:nvPr/>
        </p:nvGraphicFramePr>
        <p:xfrm>
          <a:off x="4201000" y="2639571"/>
          <a:ext cx="1114075" cy="1066720"/>
        </p:xfrm>
        <a:graphic>
          <a:graphicData uri="http://schemas.openxmlformats.org/drawingml/2006/table">
            <a:tbl>
              <a:tblPr>
                <a:noFill/>
                <a:tableStyleId>{C487B349-7809-45C6-9AF7-DF3A2BC46FA4}</a:tableStyleId>
              </a:tblPr>
              <a:tblGrid>
                <a:gridCol w="525775"/>
                <a:gridCol w="588300"/>
              </a:tblGrid>
              <a:tr h="4500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900"/>
                        <a:t>1</a:t>
                      </a:r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900"/>
                        <a:t>6</a:t>
                      </a:r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00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900"/>
                        <a:t>-5</a:t>
                      </a:r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900"/>
                        <a:t>3</a:t>
                      </a:r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9" name="Shape 89"/>
          <p:cNvSpPr txBox="1"/>
          <p:nvPr/>
        </p:nvSpPr>
        <p:spPr>
          <a:xfrm>
            <a:off x="4657537" y="4203587"/>
            <a:ext cx="1136699" cy="30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Datum</a:t>
            </a:r>
          </a:p>
        </p:txBody>
      </p:sp>
      <p:cxnSp>
        <p:nvCxnSpPr>
          <p:cNvPr id="90" name="Shape 90"/>
          <p:cNvCxnSpPr/>
          <p:nvPr/>
        </p:nvCxnSpPr>
        <p:spPr>
          <a:xfrm rot="10800000">
            <a:off x="5042887" y="3690000"/>
            <a:ext cx="183000" cy="51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graphicFrame>
        <p:nvGraphicFramePr>
          <p:cNvPr id="91" name="Shape 91"/>
          <p:cNvGraphicFramePr/>
          <p:nvPr/>
        </p:nvGraphicFramePr>
        <p:xfrm>
          <a:off x="6348350" y="2468550"/>
          <a:ext cx="564300" cy="2133440"/>
        </p:xfrm>
        <a:graphic>
          <a:graphicData uri="http://schemas.openxmlformats.org/drawingml/2006/table">
            <a:tbl>
              <a:tblPr>
                <a:noFill/>
                <a:tableStyleId>{C487B349-7809-45C6-9AF7-DF3A2BC46FA4}</a:tableStyleId>
              </a:tblPr>
              <a:tblGrid>
                <a:gridCol w="564300"/>
              </a:tblGrid>
              <a:tr h="508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900"/>
                        <a:t>1</a:t>
                      </a:r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900"/>
                        <a:t>-5</a:t>
                      </a:r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900"/>
                        <a:t>6</a:t>
                      </a:r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900"/>
                        <a:t>3</a:t>
                      </a:r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2" name="Shape 92"/>
          <p:cNvGraphicFramePr/>
          <p:nvPr/>
        </p:nvGraphicFramePr>
        <p:xfrm>
          <a:off x="6191637" y="2569275"/>
          <a:ext cx="564300" cy="2133440"/>
        </p:xfrm>
        <a:graphic>
          <a:graphicData uri="http://schemas.openxmlformats.org/drawingml/2006/table">
            <a:tbl>
              <a:tblPr>
                <a:noFill/>
                <a:tableStyleId>{C487B349-7809-45C6-9AF7-DF3A2BC46FA4}</a:tableStyleId>
              </a:tblPr>
              <a:tblGrid>
                <a:gridCol w="564300"/>
              </a:tblGrid>
              <a:tr h="5080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900"/>
                        <a:t>1</a:t>
                      </a:r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900"/>
                        <a:t>-5</a:t>
                      </a:r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900"/>
                        <a:t>6</a:t>
                      </a:r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900"/>
                        <a:t>3</a:t>
                      </a:r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3" name="Shape 93"/>
          <p:cNvSpPr txBox="1"/>
          <p:nvPr/>
        </p:nvSpPr>
        <p:spPr>
          <a:xfrm>
            <a:off x="7563250" y="1756525"/>
            <a:ext cx="1136699" cy="30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Dim. Red.</a:t>
            </a:r>
          </a:p>
        </p:txBody>
      </p:sp>
      <p:graphicFrame>
        <p:nvGraphicFramePr>
          <p:cNvPr id="94" name="Shape 94"/>
          <p:cNvGraphicFramePr/>
          <p:nvPr/>
        </p:nvGraphicFramePr>
        <p:xfrm>
          <a:off x="7901200" y="2340675"/>
          <a:ext cx="564300" cy="1066720"/>
        </p:xfrm>
        <a:graphic>
          <a:graphicData uri="http://schemas.openxmlformats.org/drawingml/2006/table">
            <a:tbl>
              <a:tblPr>
                <a:noFill/>
                <a:tableStyleId>{C487B349-7809-45C6-9AF7-DF3A2BC46FA4}</a:tableStyleId>
              </a:tblPr>
              <a:tblGrid>
                <a:gridCol w="564300"/>
              </a:tblGrid>
              <a:tr h="508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/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/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5" name="Shape 95"/>
          <p:cNvGraphicFramePr/>
          <p:nvPr/>
        </p:nvGraphicFramePr>
        <p:xfrm>
          <a:off x="7719950" y="2468550"/>
          <a:ext cx="564300" cy="1066720"/>
        </p:xfrm>
        <a:graphic>
          <a:graphicData uri="http://schemas.openxmlformats.org/drawingml/2006/table">
            <a:tbl>
              <a:tblPr>
                <a:noFill/>
                <a:tableStyleId>{C487B349-7809-45C6-9AF7-DF3A2BC46FA4}</a:tableStyleId>
              </a:tblPr>
              <a:tblGrid>
                <a:gridCol w="564300"/>
              </a:tblGrid>
              <a:tr h="508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900"/>
                        <a:t>1</a:t>
                      </a:r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900"/>
                        <a:t>-5</a:t>
                      </a:r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6" name="Shape 96"/>
          <p:cNvGraphicFramePr/>
          <p:nvPr/>
        </p:nvGraphicFramePr>
        <p:xfrm>
          <a:off x="7563237" y="2569275"/>
          <a:ext cx="564300" cy="1066720"/>
        </p:xfrm>
        <a:graphic>
          <a:graphicData uri="http://schemas.openxmlformats.org/drawingml/2006/table">
            <a:tbl>
              <a:tblPr>
                <a:noFill/>
                <a:tableStyleId>{C487B349-7809-45C6-9AF7-DF3A2BC46FA4}</a:tableStyleId>
              </a:tblPr>
              <a:tblGrid>
                <a:gridCol w="564300"/>
              </a:tblGrid>
              <a:tr h="508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900"/>
                        <a:t>1</a:t>
                      </a:r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900"/>
                        <a:t>-5</a:t>
                      </a:r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97" name="Shape 9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0625" y="2824225"/>
            <a:ext cx="909599" cy="681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1750" y="3945624"/>
            <a:ext cx="2826475" cy="212039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Motivation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6844900" y="4858000"/>
            <a:ext cx="1608000" cy="603300"/>
          </a:xfrm>
          <a:prstGeom prst="rect">
            <a:avLst/>
          </a:prstGeom>
          <a:solidFill>
            <a:srgbClr val="FFE599"/>
          </a:solidFill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Noise/Artifact Detection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950" y="3992550"/>
            <a:ext cx="4429875" cy="201017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6" name="Shape 106"/>
          <p:cNvSpPr txBox="1"/>
          <p:nvPr/>
        </p:nvSpPr>
        <p:spPr>
          <a:xfrm>
            <a:off x="66850" y="6151200"/>
            <a:ext cx="9007199" cy="70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/>
              <a:t>"Nldr". Licensed under Public Domain via Wikipedia - </a:t>
            </a:r>
            <a:r>
              <a:rPr lang="en" sz="600" u="sng">
                <a:solidFill>
                  <a:schemeClr val="hlink"/>
                </a:solidFill>
                <a:hlinkClick r:id="rId5"/>
              </a:rPr>
              <a:t>https://en.wikipedia.org/wiki/File:Nldr.jpg#/media/File:Nldr.jpg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600"/>
              <a:t>"Lle hlle swissroll" by Olivier Grisel - Generated using the Modular Data Processing toolkit and matplotlib.. Licensed under CC BY 3.0 via Commons - </a:t>
            </a:r>
            <a:r>
              <a:rPr lang="en" sz="600" u="sng">
                <a:solidFill>
                  <a:schemeClr val="hlink"/>
                </a:solidFill>
                <a:hlinkClick r:id="rId6"/>
              </a:rPr>
              <a:t>https://commons.wikimedia.org/wiki/File:Lle_hlle_swissroll.png#/media/File:Lle_hlle_swissroll.png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600"/>
              <a:t>"Independent component analysis in EEGLAB" by Walej - Own work. Licensed under CC BY-SA 4.0 via Commons </a:t>
            </a:r>
            <a:r>
              <a:rPr lang="en" sz="600" u="sng">
                <a:solidFill>
                  <a:schemeClr val="hlink"/>
                </a:solidFill>
                <a:hlinkClick r:id="rId7"/>
              </a:rPr>
              <a:t>https://commons.wikimedia.org/wiki/File:Independent_component_analysis_in_EEGLAB.png#/media/File:Independent_component_analysis_in_EEGLAB.png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600"/>
              <a:t>http://scikit-learn.org/stable/auto_examples/manifold/plot_lle_digits.html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46275" y="1255999"/>
            <a:ext cx="3507723" cy="274117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8" name="Shape 10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3950" y="1251362"/>
            <a:ext cx="3654899" cy="274117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9" name="Shape 109"/>
          <p:cNvSpPr txBox="1"/>
          <p:nvPr/>
        </p:nvSpPr>
        <p:spPr>
          <a:xfrm>
            <a:off x="461750" y="1533254"/>
            <a:ext cx="1364099" cy="603300"/>
          </a:xfrm>
          <a:prstGeom prst="rect">
            <a:avLst/>
          </a:prstGeom>
          <a:solidFill>
            <a:srgbClr val="FFE599"/>
          </a:solidFill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Visualization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2622400" y="2523254"/>
            <a:ext cx="1364099" cy="603300"/>
          </a:xfrm>
          <a:prstGeom prst="rect">
            <a:avLst/>
          </a:prstGeom>
          <a:solidFill>
            <a:srgbClr val="FFE599"/>
          </a:solidFill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Discovering Structure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4816600" y="3541166"/>
            <a:ext cx="1364099" cy="603300"/>
          </a:xfrm>
          <a:prstGeom prst="rect">
            <a:avLst/>
          </a:prstGeom>
          <a:solidFill>
            <a:srgbClr val="FFE599"/>
          </a:solidFill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Data Compression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09129" y="1261662"/>
            <a:ext cx="2058670" cy="1746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546087" y="3054701"/>
            <a:ext cx="984753" cy="93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to represent data?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725" y="1576387"/>
            <a:ext cx="3790950" cy="401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to represent data?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725" y="1576387"/>
            <a:ext cx="3790950" cy="401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4">
            <a:alphaModFix/>
          </a:blip>
          <a:srcRect r="54155" b="49494"/>
          <a:stretch/>
        </p:blipFill>
        <p:spPr>
          <a:xfrm>
            <a:off x="3029775" y="1576400"/>
            <a:ext cx="2767324" cy="15052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Shape 127"/>
          <p:cNvCxnSpPr/>
          <p:nvPr/>
        </p:nvCxnSpPr>
        <p:spPr>
          <a:xfrm rot="10800000">
            <a:off x="321703" y="1769014"/>
            <a:ext cx="0" cy="35615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8" name="Shape 128"/>
          <p:cNvCxnSpPr/>
          <p:nvPr/>
        </p:nvCxnSpPr>
        <p:spPr>
          <a:xfrm>
            <a:off x="314325" y="5330629"/>
            <a:ext cx="3847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to represent data?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725" y="1576387"/>
            <a:ext cx="3790950" cy="401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4">
            <a:alphaModFix/>
          </a:blip>
          <a:srcRect r="54155" b="49494"/>
          <a:stretch/>
        </p:blipFill>
        <p:spPr>
          <a:xfrm>
            <a:off x="3029775" y="1576400"/>
            <a:ext cx="2767324" cy="15052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Shape 136"/>
          <p:cNvCxnSpPr/>
          <p:nvPr/>
        </p:nvCxnSpPr>
        <p:spPr>
          <a:xfrm rot="10800000">
            <a:off x="321703" y="1769014"/>
            <a:ext cx="0" cy="35615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7" name="Shape 137"/>
          <p:cNvCxnSpPr/>
          <p:nvPr/>
        </p:nvCxnSpPr>
        <p:spPr>
          <a:xfrm>
            <a:off x="314325" y="5330629"/>
            <a:ext cx="3847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8" name="Shape 138"/>
          <p:cNvCxnSpPr/>
          <p:nvPr/>
        </p:nvCxnSpPr>
        <p:spPr>
          <a:xfrm rot="10800000">
            <a:off x="745100" y="1616700"/>
            <a:ext cx="3271199" cy="3398099"/>
          </a:xfrm>
          <a:prstGeom prst="straightConnector1">
            <a:avLst/>
          </a:prstGeom>
          <a:noFill/>
          <a:ln w="38100" cap="flat" cmpd="sng">
            <a:solidFill>
              <a:srgbClr val="00A6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9" name="Shape 139"/>
          <p:cNvSpPr txBox="1"/>
          <p:nvPr/>
        </p:nvSpPr>
        <p:spPr>
          <a:xfrm>
            <a:off x="1365200" y="1444250"/>
            <a:ext cx="1265700" cy="44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00A6FF"/>
                </a:solidFill>
              </a:rPr>
              <a:t>New basis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to represent data?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725" y="1576387"/>
            <a:ext cx="3790950" cy="401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4">
            <a:alphaModFix/>
          </a:blip>
          <a:srcRect r="54155" b="49494"/>
          <a:stretch/>
        </p:blipFill>
        <p:spPr>
          <a:xfrm>
            <a:off x="3029775" y="1576400"/>
            <a:ext cx="2767324" cy="15052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Shape 147"/>
          <p:cNvGrpSpPr/>
          <p:nvPr/>
        </p:nvGrpSpPr>
        <p:grpSpPr>
          <a:xfrm>
            <a:off x="7350575" y="1490550"/>
            <a:ext cx="1629325" cy="1843724"/>
            <a:chOff x="7350575" y="1490550"/>
            <a:chExt cx="1629325" cy="1843724"/>
          </a:xfrm>
        </p:grpSpPr>
        <p:pic>
          <p:nvPicPr>
            <p:cNvPr id="148" name="Shape 148"/>
            <p:cNvPicPr preferRelativeResize="0"/>
            <p:nvPr/>
          </p:nvPicPr>
          <p:blipFill rotWithShape="1">
            <a:blip r:embed="rId4">
              <a:alphaModFix/>
            </a:blip>
            <a:srcRect l="74105" b="38137"/>
            <a:stretch/>
          </p:blipFill>
          <p:spPr>
            <a:xfrm>
              <a:off x="7350575" y="1490550"/>
              <a:ext cx="1563050" cy="1843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Shape 149"/>
            <p:cNvPicPr preferRelativeResize="0"/>
            <p:nvPr/>
          </p:nvPicPr>
          <p:blipFill rotWithShape="1">
            <a:blip r:embed="rId4">
              <a:alphaModFix/>
            </a:blip>
            <a:srcRect l="60072" t="50391" r="24026" b="37319"/>
            <a:stretch/>
          </p:blipFill>
          <p:spPr>
            <a:xfrm rot="5733078">
              <a:off x="8371997" y="2171927"/>
              <a:ext cx="823404" cy="31421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50" name="Shape 150"/>
          <p:cNvCxnSpPr/>
          <p:nvPr/>
        </p:nvCxnSpPr>
        <p:spPr>
          <a:xfrm rot="10800000">
            <a:off x="321703" y="1769014"/>
            <a:ext cx="0" cy="35615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1" name="Shape 151"/>
          <p:cNvCxnSpPr/>
          <p:nvPr/>
        </p:nvCxnSpPr>
        <p:spPr>
          <a:xfrm>
            <a:off x="314325" y="5330629"/>
            <a:ext cx="3847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2" name="Shape 152"/>
          <p:cNvCxnSpPr/>
          <p:nvPr/>
        </p:nvCxnSpPr>
        <p:spPr>
          <a:xfrm rot="10800000">
            <a:off x="745100" y="1616700"/>
            <a:ext cx="3271199" cy="3398099"/>
          </a:xfrm>
          <a:prstGeom prst="straightConnector1">
            <a:avLst/>
          </a:prstGeom>
          <a:noFill/>
          <a:ln w="38100" cap="flat" cmpd="sng">
            <a:solidFill>
              <a:srgbClr val="00A6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3" name="Shape 153"/>
          <p:cNvSpPr txBox="1"/>
          <p:nvPr/>
        </p:nvSpPr>
        <p:spPr>
          <a:xfrm>
            <a:off x="1365200" y="1444250"/>
            <a:ext cx="1265700" cy="44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00A6FF"/>
                </a:solidFill>
              </a:rPr>
              <a:t>New basis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7350575" y="1175925"/>
            <a:ext cx="1265700" cy="59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00A6FF"/>
                </a:solidFill>
              </a:rPr>
              <a:t>Data in new basis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4257675" y="1175925"/>
            <a:ext cx="1265700" cy="59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Data in original basis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Shape 160"/>
          <p:cNvGrpSpPr/>
          <p:nvPr/>
        </p:nvGrpSpPr>
        <p:grpSpPr>
          <a:xfrm>
            <a:off x="7350575" y="1490550"/>
            <a:ext cx="1629325" cy="1843724"/>
            <a:chOff x="7350575" y="1490550"/>
            <a:chExt cx="1629325" cy="1843724"/>
          </a:xfrm>
        </p:grpSpPr>
        <p:pic>
          <p:nvPicPr>
            <p:cNvPr id="161" name="Shape 161"/>
            <p:cNvPicPr preferRelativeResize="0"/>
            <p:nvPr/>
          </p:nvPicPr>
          <p:blipFill rotWithShape="1">
            <a:blip r:embed="rId3">
              <a:alphaModFix/>
            </a:blip>
            <a:srcRect l="74105" b="38137"/>
            <a:stretch/>
          </p:blipFill>
          <p:spPr>
            <a:xfrm>
              <a:off x="7350575" y="1490550"/>
              <a:ext cx="1563050" cy="1843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Shape 162"/>
            <p:cNvPicPr preferRelativeResize="0"/>
            <p:nvPr/>
          </p:nvPicPr>
          <p:blipFill rotWithShape="1">
            <a:blip r:embed="rId3">
              <a:alphaModFix/>
            </a:blip>
            <a:srcRect l="60072" t="50391" r="24026" b="37319"/>
            <a:stretch/>
          </p:blipFill>
          <p:spPr>
            <a:xfrm rot="5733078">
              <a:off x="8371997" y="2171927"/>
              <a:ext cx="823404" cy="3142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to represent data?</a:t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725" y="1576387"/>
            <a:ext cx="3790950" cy="401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 r="54155" b="49494"/>
          <a:stretch/>
        </p:blipFill>
        <p:spPr>
          <a:xfrm>
            <a:off x="3029775" y="1576400"/>
            <a:ext cx="2767324" cy="150527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5778337" y="2175413"/>
            <a:ext cx="1288500" cy="47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Recode data</a:t>
            </a:r>
          </a:p>
        </p:txBody>
      </p:sp>
      <p:cxnSp>
        <p:nvCxnSpPr>
          <p:cNvPr id="167" name="Shape 167"/>
          <p:cNvCxnSpPr/>
          <p:nvPr/>
        </p:nvCxnSpPr>
        <p:spPr>
          <a:xfrm rot="10800000">
            <a:off x="321703" y="1769014"/>
            <a:ext cx="0" cy="35615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8" name="Shape 168"/>
          <p:cNvCxnSpPr/>
          <p:nvPr/>
        </p:nvCxnSpPr>
        <p:spPr>
          <a:xfrm>
            <a:off x="314325" y="5330629"/>
            <a:ext cx="3847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9" name="Shape 169"/>
          <p:cNvCxnSpPr/>
          <p:nvPr/>
        </p:nvCxnSpPr>
        <p:spPr>
          <a:xfrm>
            <a:off x="4774075" y="2222875"/>
            <a:ext cx="12599" cy="681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70" name="Shape 170"/>
          <p:cNvCxnSpPr/>
          <p:nvPr/>
        </p:nvCxnSpPr>
        <p:spPr>
          <a:xfrm>
            <a:off x="7768200" y="2140037"/>
            <a:ext cx="0" cy="378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71" name="Shape 171"/>
          <p:cNvSpPr/>
          <p:nvPr/>
        </p:nvSpPr>
        <p:spPr>
          <a:xfrm>
            <a:off x="2248100" y="2525875"/>
            <a:ext cx="75899" cy="75899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72" name="Shape 172"/>
          <p:cNvCxnSpPr/>
          <p:nvPr/>
        </p:nvCxnSpPr>
        <p:spPr>
          <a:xfrm rot="10800000">
            <a:off x="745100" y="1616700"/>
            <a:ext cx="3271199" cy="3398099"/>
          </a:xfrm>
          <a:prstGeom prst="straightConnector1">
            <a:avLst/>
          </a:prstGeom>
          <a:noFill/>
          <a:ln w="38100" cap="flat" cmpd="sng">
            <a:solidFill>
              <a:srgbClr val="00A6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3" name="Shape 173"/>
          <p:cNvSpPr txBox="1"/>
          <p:nvPr/>
        </p:nvSpPr>
        <p:spPr>
          <a:xfrm>
            <a:off x="1365200" y="1444250"/>
            <a:ext cx="1265700" cy="44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00A6FF"/>
                </a:solidFill>
              </a:rPr>
              <a:t>New basis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7350575" y="1175925"/>
            <a:ext cx="1265700" cy="59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00A6FF"/>
                </a:solidFill>
              </a:rPr>
              <a:t>Data in new basis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614</Words>
  <Application>Microsoft Office PowerPoint</Application>
  <PresentationFormat>On-screen Show (4:3)</PresentationFormat>
  <Paragraphs>130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simple-light-2</vt:lpstr>
      <vt:lpstr>Dimensionality Reduction Part 1 of 2</vt:lpstr>
      <vt:lpstr>Dimensionality Reduction:  Outline</vt:lpstr>
      <vt:lpstr>Dimensionality Reduction</vt:lpstr>
      <vt:lpstr>Motivation</vt:lpstr>
      <vt:lpstr>How to represent data?</vt:lpstr>
      <vt:lpstr>How to represent data?</vt:lpstr>
      <vt:lpstr>How to represent data?</vt:lpstr>
      <vt:lpstr>How to represent data?</vt:lpstr>
      <vt:lpstr>How to represent data?</vt:lpstr>
      <vt:lpstr>How to represent data?</vt:lpstr>
      <vt:lpstr>How to represent data?</vt:lpstr>
      <vt:lpstr>The Data</vt:lpstr>
      <vt:lpstr>The Data</vt:lpstr>
      <vt:lpstr>The Data</vt:lpstr>
      <vt:lpstr>See MATLAB...</vt:lpstr>
      <vt:lpstr>SVD (singular value decomposition)</vt:lpstr>
      <vt:lpstr>Rewrite mean-subtracted data as a linear sum of matrices</vt:lpstr>
      <vt:lpstr>PCA can “fail”</vt:lpstr>
      <vt:lpstr>Dimensionality Reduction Taxonomy</vt:lpstr>
      <vt:lpstr>Summary</vt:lpstr>
      <vt:lpstr>References &amp; Further Reading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Dimensionality Reduction Part 1 of 2</dc:title>
  <cp:lastModifiedBy>emackev</cp:lastModifiedBy>
  <cp:revision>1</cp:revision>
  <dcterms:modified xsi:type="dcterms:W3CDTF">2016-01-17T15:34:37Z</dcterms:modified>
</cp:coreProperties>
</file>