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5"/>
  </p:notesMasterIdLst>
  <p:sldIdLst>
    <p:sldId id="256" r:id="rId2"/>
    <p:sldId id="280" r:id="rId3"/>
    <p:sldId id="258" r:id="rId4"/>
    <p:sldId id="285" r:id="rId5"/>
    <p:sldId id="260" r:id="rId6"/>
    <p:sldId id="262" r:id="rId7"/>
    <p:sldId id="263" r:id="rId8"/>
    <p:sldId id="264" r:id="rId9"/>
    <p:sldId id="268" r:id="rId10"/>
    <p:sldId id="269" r:id="rId11"/>
    <p:sldId id="270" r:id="rId12"/>
    <p:sldId id="271" r:id="rId13"/>
    <p:sldId id="272" r:id="rId14"/>
    <p:sldId id="286" r:id="rId15"/>
    <p:sldId id="265" r:id="rId16"/>
    <p:sldId id="266" r:id="rId17"/>
    <p:sldId id="283" r:id="rId18"/>
    <p:sldId id="284" r:id="rId19"/>
    <p:sldId id="275" r:id="rId20"/>
    <p:sldId id="274" r:id="rId21"/>
    <p:sldId id="276" r:id="rId22"/>
    <p:sldId id="277" r:id="rId23"/>
    <p:sldId id="287"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5" autoAdjust="0"/>
    <p:restoredTop sz="94660"/>
  </p:normalViewPr>
  <p:slideViewPr>
    <p:cSldViewPr snapToGrid="0">
      <p:cViewPr varScale="1">
        <p:scale>
          <a:sx n="87" d="100"/>
          <a:sy n="87" d="100"/>
        </p:scale>
        <p:origin x="10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BB0FE-2AF0-4827-9129-73EB67E60B58}" type="datetimeFigureOut">
              <a:rPr lang="en-US" smtClean="0"/>
              <a:t>3/22/2017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325237-ACFD-4BD4-9D5B-783DB7FC7DA8}" type="slidenum">
              <a:rPr lang="en-US" smtClean="0"/>
              <a:t>‹#›</a:t>
            </a:fld>
            <a:endParaRPr lang="en-US"/>
          </a:p>
        </p:txBody>
      </p:sp>
    </p:spTree>
    <p:extLst>
      <p:ext uri="{BB962C8B-B14F-4D97-AF65-F5344CB8AC3E}">
        <p14:creationId xmlns:p14="http://schemas.microsoft.com/office/powerpoint/2010/main" val="3114284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Start) Different neurons will have different relative positions to the tetrode wires, and will therefore</a:t>
            </a:r>
            <a:r>
              <a:rPr lang="en-US" baseline="0" dirty="0" smtClean="0"/>
              <a:t> have distinct AP waveforms. An underlying assumption is that APs coming from the same neuron will have roughly the same characteristics (i.e. shape), and so we will be able to classify APs as belonging to a specific neuron based on the AP characteristics.</a:t>
            </a:r>
            <a:endParaRPr lang="en-US" dirty="0" smtClean="0"/>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dirty="0" smtClean="0"/>
              <a:t>“Spikes” by </a:t>
            </a:r>
            <a:r>
              <a:rPr lang="en-US" dirty="0" err="1" smtClean="0"/>
              <a:t>Rieke</a:t>
            </a:r>
            <a:r>
              <a:rPr lang="en-US" dirty="0" smtClean="0"/>
              <a:t>, edited by </a:t>
            </a:r>
            <a:r>
              <a:rPr lang="en-US" dirty="0" err="1" smtClean="0"/>
              <a:t>Poggio</a:t>
            </a:r>
            <a:r>
              <a:rPr lang="en-US" dirty="0" smtClean="0"/>
              <a:t>, elaborates</a:t>
            </a:r>
            <a:r>
              <a:rPr lang="en-US" baseline="0" dirty="0" smtClean="0"/>
              <a:t> on how neurons carry information both by rate coding (firing rate within a window) and also timing coding (precise temporal patterns of spikes within this window) (e.g. A1 neurons phase lock (rate code) to phase (frequency) of auditory stimulus</a:t>
            </a:r>
          </a:p>
          <a:p>
            <a:pPr marL="228600" indent="-228600">
              <a:buAutoNum type="arabicParenR"/>
            </a:pPr>
            <a:r>
              <a:rPr lang="en-US" dirty="0" smtClean="0"/>
              <a:t>Caroline </a:t>
            </a:r>
            <a:r>
              <a:rPr lang="en-US" dirty="0" err="1" smtClean="0"/>
              <a:t>Runyan</a:t>
            </a:r>
            <a:r>
              <a:rPr lang="en-US" baseline="0" dirty="0" smtClean="0"/>
              <a:t> came and gave a talk last week? Mentioned and elaborated on these figures from this Moser paper on grid cells’ importance on </a:t>
            </a:r>
            <a:r>
              <a:rPr lang="en-US" baseline="0" dirty="0" err="1" smtClean="0"/>
              <a:t>decorrelating</a:t>
            </a:r>
            <a:r>
              <a:rPr lang="en-US" baseline="0" dirty="0" smtClean="0"/>
              <a:t> distinct hippocampal representations…</a:t>
            </a:r>
            <a:r>
              <a:rPr lang="en-US" dirty="0" smtClean="0"/>
              <a:t>Also things like edge detectors and orientation</a:t>
            </a:r>
            <a:r>
              <a:rPr lang="en-US" baseline="0" dirty="0" smtClean="0"/>
              <a:t> cells in V1</a:t>
            </a:r>
          </a:p>
          <a:p>
            <a:pPr marL="228600" indent="-228600">
              <a:buAutoNum type="arabicParenR"/>
            </a:pPr>
            <a:r>
              <a:rPr lang="en-US" baseline="0" dirty="0" smtClean="0"/>
              <a:t>Here we see that two different types of LFP lent credence to the claim of meaningful interactions between PFC and CA1, but I think the strongest support for this claim comes from the fact that we can get down to the level of single neurons and show their coordination within these brain regions </a:t>
            </a:r>
          </a:p>
          <a:p>
            <a:pPr marL="0" indent="0">
              <a:buNone/>
            </a:pPr>
            <a:r>
              <a:rPr lang="en-US" baseline="0" dirty="0" smtClean="0"/>
              <a:t>*Note: Terminology: a spike is a putative action potential, and a unit is a putative neuron classified by its spikes</a:t>
            </a:r>
          </a:p>
          <a:p>
            <a:pPr marL="0" indent="0">
              <a:buNone/>
            </a:pPr>
            <a:r>
              <a:rPr lang="en-US" baseline="0" dirty="0" smtClean="0"/>
              <a:t>Last) Briefly mention how different </a:t>
            </a:r>
            <a:r>
              <a:rPr lang="en-US" baseline="0" dirty="0" err="1" smtClean="0"/>
              <a:t>sortings</a:t>
            </a:r>
            <a:r>
              <a:rPr lang="en-US" baseline="0" dirty="0" smtClean="0"/>
              <a:t> can really affect our downstream analyses -&gt; can lead to invalid conclusions</a:t>
            </a:r>
            <a:endParaRPr lang="en-US" dirty="0"/>
          </a:p>
        </p:txBody>
      </p:sp>
      <p:sp>
        <p:nvSpPr>
          <p:cNvPr id="4" name="Slide Number Placeholder 3"/>
          <p:cNvSpPr>
            <a:spLocks noGrp="1"/>
          </p:cNvSpPr>
          <p:nvPr>
            <p:ph type="sldNum" sz="quarter" idx="10"/>
          </p:nvPr>
        </p:nvSpPr>
        <p:spPr/>
        <p:txBody>
          <a:bodyPr/>
          <a:lstStyle/>
          <a:p>
            <a:fld id="{EB0155B8-E00D-435E-8B6A-2A0CDADA3EF1}" type="slidenum">
              <a:rPr lang="en-US" smtClean="0"/>
              <a:t>3</a:t>
            </a:fld>
            <a:endParaRPr lang="en-US"/>
          </a:p>
        </p:txBody>
      </p:sp>
    </p:spTree>
    <p:extLst>
      <p:ext uri="{BB962C8B-B14F-4D97-AF65-F5344CB8AC3E}">
        <p14:creationId xmlns:p14="http://schemas.microsoft.com/office/powerpoint/2010/main" val="2926024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Problem: Not MVN</a:t>
            </a:r>
            <a:endParaRPr lang="en-US" dirty="0"/>
          </a:p>
        </p:txBody>
      </p:sp>
      <p:sp>
        <p:nvSpPr>
          <p:cNvPr id="4" name="Slide Number Placeholder 3"/>
          <p:cNvSpPr>
            <a:spLocks noGrp="1"/>
          </p:cNvSpPr>
          <p:nvPr>
            <p:ph type="sldNum" sz="quarter" idx="10"/>
          </p:nvPr>
        </p:nvSpPr>
        <p:spPr/>
        <p:txBody>
          <a:bodyPr/>
          <a:lstStyle/>
          <a:p>
            <a:fld id="{F6325237-ACFD-4BD4-9D5B-783DB7FC7DA8}" type="slidenum">
              <a:rPr lang="en-US" smtClean="0"/>
              <a:t>20</a:t>
            </a:fld>
            <a:endParaRPr lang="en-US"/>
          </a:p>
        </p:txBody>
      </p:sp>
    </p:spTree>
    <p:extLst>
      <p:ext uri="{BB962C8B-B14F-4D97-AF65-F5344CB8AC3E}">
        <p14:creationId xmlns:p14="http://schemas.microsoft.com/office/powerpoint/2010/main" val="1242501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baseline="0" dirty="0" smtClean="0"/>
              <a:t>Talk about retriggering while still holding first spike</a:t>
            </a:r>
          </a:p>
          <a:p>
            <a:pPr marL="228600" indent="-228600">
              <a:buAutoNum type="arabicParenR"/>
            </a:pPr>
            <a:r>
              <a:rPr lang="en-US" baseline="0" dirty="0" smtClean="0"/>
              <a:t>Mention other methods besides simple threshold: post-</a:t>
            </a:r>
            <a:r>
              <a:rPr lang="en-US" baseline="0" dirty="0" err="1" smtClean="0"/>
              <a:t>bandpass</a:t>
            </a:r>
            <a:r>
              <a:rPr lang="en-US" baseline="0" dirty="0" smtClean="0"/>
              <a:t>-filtering, pre-detection kernel which amplifies AP like shapes and attenuates noise</a:t>
            </a:r>
            <a:endParaRPr lang="en-US" dirty="0"/>
          </a:p>
        </p:txBody>
      </p:sp>
      <p:sp>
        <p:nvSpPr>
          <p:cNvPr id="4" name="Slide Number Placeholder 3"/>
          <p:cNvSpPr>
            <a:spLocks noGrp="1"/>
          </p:cNvSpPr>
          <p:nvPr>
            <p:ph type="sldNum" sz="quarter" idx="10"/>
          </p:nvPr>
        </p:nvSpPr>
        <p:spPr/>
        <p:txBody>
          <a:bodyPr/>
          <a:lstStyle/>
          <a:p>
            <a:fld id="{F6325237-ACFD-4BD4-9D5B-783DB7FC7DA8}" type="slidenum">
              <a:rPr lang="en-US" smtClean="0"/>
              <a:t>6</a:t>
            </a:fld>
            <a:endParaRPr lang="en-US"/>
          </a:p>
        </p:txBody>
      </p:sp>
    </p:spTree>
    <p:extLst>
      <p:ext uri="{BB962C8B-B14F-4D97-AF65-F5344CB8AC3E}">
        <p14:creationId xmlns:p14="http://schemas.microsoft.com/office/powerpoint/2010/main" val="864922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Extracting Spike Features is all about reducing the dimensionality of our data before clustering – we want to extract features which allow us to group spikes into clusters</a:t>
            </a:r>
            <a:r>
              <a:rPr lang="en-US" baseline="0" dirty="0" smtClean="0"/>
              <a:t> most easily and accurately, where each cluster, again, is the putative source neuron of all spikes within</a:t>
            </a:r>
            <a:endParaRPr lang="en-US" dirty="0"/>
          </a:p>
        </p:txBody>
      </p:sp>
      <p:sp>
        <p:nvSpPr>
          <p:cNvPr id="4" name="Slide Number Placeholder 3"/>
          <p:cNvSpPr>
            <a:spLocks noGrp="1"/>
          </p:cNvSpPr>
          <p:nvPr>
            <p:ph type="sldNum" sz="quarter" idx="10"/>
          </p:nvPr>
        </p:nvSpPr>
        <p:spPr/>
        <p:txBody>
          <a:bodyPr/>
          <a:lstStyle/>
          <a:p>
            <a:fld id="{F6325237-ACFD-4BD4-9D5B-783DB7FC7DA8}" type="slidenum">
              <a:rPr lang="en-US" smtClean="0"/>
              <a:t>7</a:t>
            </a:fld>
            <a:endParaRPr lang="en-US"/>
          </a:p>
        </p:txBody>
      </p:sp>
    </p:spTree>
    <p:extLst>
      <p:ext uri="{BB962C8B-B14F-4D97-AF65-F5344CB8AC3E}">
        <p14:creationId xmlns:p14="http://schemas.microsoft.com/office/powerpoint/2010/main" val="2929454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use</a:t>
            </a:r>
            <a:r>
              <a:rPr lang="en-US" baseline="0" dirty="0" smtClean="0"/>
              <a:t> quick</a:t>
            </a:r>
            <a:r>
              <a:rPr lang="en-US" dirty="0" smtClean="0"/>
              <a:t> housing market example – we want to classify houses</a:t>
            </a:r>
            <a:r>
              <a:rPr lang="en-US" baseline="0" dirty="0" smtClean="0"/>
              <a:t> based on their similarity across all features</a:t>
            </a:r>
            <a:endParaRPr lang="en-US" dirty="0" smtClean="0"/>
          </a:p>
          <a:p>
            <a:pPr marL="228600" marR="0" lvl="1" indent="-228600" algn="l" defTabSz="914400" rtl="0" eaLnBrk="1" fontAlgn="auto" latinLnBrk="0" hangingPunct="1">
              <a:lnSpc>
                <a:spcPct val="100000"/>
              </a:lnSpc>
              <a:spcBef>
                <a:spcPts val="0"/>
              </a:spcBef>
              <a:spcAft>
                <a:spcPts val="0"/>
              </a:spcAft>
              <a:buClrTx/>
              <a:buSzTx/>
              <a:buFontTx/>
              <a:buAutoNum type="arabicParenR"/>
              <a:tabLst/>
              <a:defRPr/>
            </a:pPr>
            <a:r>
              <a:rPr lang="en-US" sz="1800" dirty="0" smtClean="0">
                <a:solidFill>
                  <a:schemeClr val="bg1"/>
                </a:solidFill>
              </a:rPr>
              <a:t>When we run PCA on a dataset, we are looking to capture useful information about the variance contained</a:t>
            </a:r>
            <a:r>
              <a:rPr lang="en-US" sz="1800" baseline="0" dirty="0" smtClean="0">
                <a:solidFill>
                  <a:schemeClr val="bg1"/>
                </a:solidFill>
              </a:rPr>
              <a:t> within the</a:t>
            </a:r>
            <a:r>
              <a:rPr lang="en-US" sz="1800" dirty="0" smtClean="0">
                <a:solidFill>
                  <a:schemeClr val="bg1"/>
                </a:solidFill>
              </a:rPr>
              <a:t> dataset. </a:t>
            </a:r>
          </a:p>
          <a:p>
            <a:pPr marL="228600" marR="0" lvl="1" indent="-228600" algn="l" defTabSz="914400" rtl="0" eaLnBrk="1" fontAlgn="auto" latinLnBrk="0" hangingPunct="1">
              <a:lnSpc>
                <a:spcPct val="100000"/>
              </a:lnSpc>
              <a:spcBef>
                <a:spcPts val="0"/>
              </a:spcBef>
              <a:spcAft>
                <a:spcPts val="0"/>
              </a:spcAft>
              <a:buClrTx/>
              <a:buSzTx/>
              <a:buFontTx/>
              <a:buAutoNum type="arabicParenR"/>
              <a:tabLst/>
              <a:defRPr/>
            </a:pPr>
            <a:r>
              <a:rPr lang="en-US" sz="1800" dirty="0" smtClean="0">
                <a:solidFill>
                  <a:schemeClr val="bg1"/>
                </a:solidFill>
              </a:rPr>
              <a:t>This information about how each feature </a:t>
            </a:r>
            <a:r>
              <a:rPr lang="en-US" sz="1800" dirty="0" err="1" smtClean="0">
                <a:solidFill>
                  <a:schemeClr val="bg1"/>
                </a:solidFill>
              </a:rPr>
              <a:t>covaries</a:t>
            </a:r>
            <a:r>
              <a:rPr lang="en-US" sz="1800" dirty="0" smtClean="0">
                <a:solidFill>
                  <a:schemeClr val="bg1"/>
                </a:solidFill>
              </a:rPr>
              <a:t> with respect to every other feature (how</a:t>
            </a:r>
            <a:r>
              <a:rPr lang="en-US" sz="1800" baseline="0" dirty="0" smtClean="0">
                <a:solidFill>
                  <a:schemeClr val="bg1"/>
                </a:solidFill>
              </a:rPr>
              <a:t> each sample </a:t>
            </a:r>
            <a:r>
              <a:rPr lang="en-US" sz="1800" baseline="0" dirty="0" err="1" smtClean="0">
                <a:solidFill>
                  <a:schemeClr val="bg1"/>
                </a:solidFill>
              </a:rPr>
              <a:t>covaries</a:t>
            </a:r>
            <a:r>
              <a:rPr lang="en-US" sz="1800" baseline="0" dirty="0" smtClean="0">
                <a:solidFill>
                  <a:schemeClr val="bg1"/>
                </a:solidFill>
              </a:rPr>
              <a:t> with respect to every other sample) will be able to be used to classify waveforms to distinct units</a:t>
            </a:r>
          </a:p>
          <a:p>
            <a:pPr marL="228600" marR="0" lvl="1" indent="-228600" algn="l" defTabSz="914400" rtl="0" eaLnBrk="1" fontAlgn="auto" latinLnBrk="0" hangingPunct="1">
              <a:lnSpc>
                <a:spcPct val="100000"/>
              </a:lnSpc>
              <a:spcBef>
                <a:spcPts val="0"/>
              </a:spcBef>
              <a:spcAft>
                <a:spcPts val="0"/>
              </a:spcAft>
              <a:buClrTx/>
              <a:buSzTx/>
              <a:buFontTx/>
              <a:buAutoNum type="arabicParenR"/>
              <a:tabLst/>
              <a:defRPr/>
            </a:pPr>
            <a:r>
              <a:rPr lang="en-US" sz="1800" baseline="0" dirty="0" smtClean="0">
                <a:solidFill>
                  <a:schemeClr val="bg1"/>
                </a:solidFill>
              </a:rPr>
              <a:t>So for each waveform, we will have 32 features (i.e. its samples). In this figure, we can already see that samples at and around the peak contain the most variance.</a:t>
            </a:r>
            <a:endParaRPr lang="en-US" sz="1800" dirty="0" smtClean="0">
              <a:solidFill>
                <a:schemeClr val="bg1"/>
              </a:solidFill>
            </a:endParaRPr>
          </a:p>
          <a:p>
            <a:pPr marL="228600" marR="0" lvl="1" indent="-228600" algn="l" defTabSz="914400" rtl="0" eaLnBrk="1" fontAlgn="auto" latinLnBrk="0" hangingPunct="1">
              <a:lnSpc>
                <a:spcPct val="100000"/>
              </a:lnSpc>
              <a:spcBef>
                <a:spcPts val="0"/>
              </a:spcBef>
              <a:spcAft>
                <a:spcPts val="0"/>
              </a:spcAft>
              <a:buClrTx/>
              <a:buSzTx/>
              <a:buFontTx/>
              <a:buAutoNum type="arabicParenR"/>
              <a:tabLst/>
              <a:defRPr/>
            </a:pPr>
            <a:endParaRPr lang="en-US" sz="1800" dirty="0" smtClean="0">
              <a:solidFill>
                <a:schemeClr val="bg1"/>
              </a:solidFill>
            </a:endParaRPr>
          </a:p>
          <a:p>
            <a:pPr marL="228600" indent="-228600">
              <a:buAutoNum type="arabicParenR"/>
            </a:pPr>
            <a:endParaRPr lang="en-US" dirty="0" smtClean="0"/>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EB0155B8-E00D-435E-8B6A-2A0CDADA3EF1}" type="slidenum">
              <a:rPr lang="en-US" smtClean="0"/>
              <a:t>9</a:t>
            </a:fld>
            <a:endParaRPr lang="en-US"/>
          </a:p>
        </p:txBody>
      </p:sp>
    </p:spTree>
    <p:extLst>
      <p:ext uri="{BB962C8B-B14F-4D97-AF65-F5344CB8AC3E}">
        <p14:creationId xmlns:p14="http://schemas.microsoft.com/office/powerpoint/2010/main" val="716677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 of how two units have</a:t>
            </a:r>
            <a:r>
              <a:rPr lang="en-US" baseline="0" dirty="0" smtClean="0"/>
              <a:t> waveforms with essentially the same peak amplitudes (so their respective spikes would not be separable in peak amplitude space), but because the rest of their waveforms differ, they can be separable in PC space.</a:t>
            </a:r>
            <a:endParaRPr lang="en-US" dirty="0"/>
          </a:p>
        </p:txBody>
      </p:sp>
      <p:sp>
        <p:nvSpPr>
          <p:cNvPr id="4" name="Slide Number Placeholder 3"/>
          <p:cNvSpPr>
            <a:spLocks noGrp="1"/>
          </p:cNvSpPr>
          <p:nvPr>
            <p:ph type="sldNum" sz="quarter" idx="10"/>
          </p:nvPr>
        </p:nvSpPr>
        <p:spPr/>
        <p:txBody>
          <a:bodyPr/>
          <a:lstStyle/>
          <a:p>
            <a:fld id="{EB0155B8-E00D-435E-8B6A-2A0CDADA3EF1}" type="slidenum">
              <a:rPr lang="en-US" smtClean="0"/>
              <a:t>10</a:t>
            </a:fld>
            <a:endParaRPr lang="en-US"/>
          </a:p>
        </p:txBody>
      </p:sp>
    </p:spTree>
    <p:extLst>
      <p:ext uri="{BB962C8B-B14F-4D97-AF65-F5344CB8AC3E}">
        <p14:creationId xmlns:p14="http://schemas.microsoft.com/office/powerpoint/2010/main" val="3431812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3) By information here, I mean </a:t>
            </a:r>
            <a:r>
              <a:rPr lang="en-US" baseline="0" dirty="0" smtClean="0">
                <a:solidFill>
                  <a:schemeClr val="bg1"/>
                </a:solidFill>
              </a:rPr>
              <a:t>the energy of the signal.</a:t>
            </a:r>
            <a:endParaRPr lang="en-US" dirty="0" smtClean="0">
              <a:solidFill>
                <a:schemeClr val="bg1"/>
              </a:solidFill>
            </a:endParaRPr>
          </a:p>
          <a:p>
            <a:pPr marL="0" indent="0">
              <a:buNone/>
            </a:pPr>
            <a:r>
              <a:rPr lang="en-US" dirty="0" smtClean="0"/>
              <a:t>3) a) In this</a:t>
            </a:r>
            <a:r>
              <a:rPr lang="en-US" baseline="0" dirty="0" smtClean="0"/>
              <a:t> way, its similar to PCA – how can we capture the essence of particular APs in the smallest amount of information possible?</a:t>
            </a:r>
          </a:p>
          <a:p>
            <a:pPr marL="0" indent="0">
              <a:buNone/>
            </a:pPr>
            <a:r>
              <a:rPr lang="en-US" baseline="0" dirty="0" smtClean="0"/>
              <a:t>- Interlude: what is the wavelet itself? -&gt; a brief, wave-like oscillation. Every wavelet is a support signal (i.e. padded at both ends with zeros) that has two main conditions: zero average, finite energy, (there’s technically a 3</a:t>
            </a:r>
            <a:r>
              <a:rPr lang="en-US" baseline="30000" dirty="0" smtClean="0"/>
              <a:t>rd</a:t>
            </a:r>
            <a:r>
              <a:rPr lang="en-US" baseline="0" dirty="0" smtClean="0"/>
              <a:t> condition which is finite norm of its Fourier transform, but that’s not important for visualization purposes). The reason for different types of wavelets is that different wavelets have different compression properties depending on the signal (e.g. DWT using </a:t>
            </a:r>
            <a:r>
              <a:rPr lang="en-US" baseline="0" dirty="0" err="1" smtClean="0"/>
              <a:t>Haar</a:t>
            </a:r>
            <a:r>
              <a:rPr lang="en-US" baseline="0" dirty="0" smtClean="0"/>
              <a:t> will compress a square wave function better than Daub-8, but Daub-8 will compress oscillatory signals better than </a:t>
            </a:r>
            <a:r>
              <a:rPr lang="en-US" baseline="0" dirty="0" err="1" smtClean="0"/>
              <a:t>Haar</a:t>
            </a:r>
            <a:r>
              <a:rPr lang="en-US" baseline="0" dirty="0" smtClean="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4) </a:t>
            </a:r>
            <a:r>
              <a:rPr lang="en-US" dirty="0" smtClean="0">
                <a:solidFill>
                  <a:schemeClr val="bg1"/>
                </a:solidFill>
              </a:rPr>
              <a:t>So our signal (a spike) is convolved with both 1) a wavelet (to separate out high-frequency components) and 2) a wavelet’s associated scaling signal (to separate out low-frequency components)</a:t>
            </a:r>
          </a:p>
          <a:p>
            <a:pPr marL="0" indent="0">
              <a:buNone/>
            </a:pPr>
            <a:endParaRPr lang="en-US" baseline="0" dirty="0" smtClean="0"/>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EB0155B8-E00D-435E-8B6A-2A0CDADA3EF1}" type="slidenum">
              <a:rPr lang="en-US" smtClean="0"/>
              <a:t>11</a:t>
            </a:fld>
            <a:endParaRPr lang="en-US"/>
          </a:p>
        </p:txBody>
      </p:sp>
    </p:spTree>
    <p:extLst>
      <p:ext uri="{BB962C8B-B14F-4D97-AF65-F5344CB8AC3E}">
        <p14:creationId xmlns:p14="http://schemas.microsoft.com/office/powerpoint/2010/main" val="3543542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addend</a:t>
            </a:r>
            <a:r>
              <a:rPr lang="en-US" baseline="0" dirty="0" smtClean="0"/>
              <a:t> wavelet coefficients in a way in which we can reconstruct original signal</a:t>
            </a:r>
            <a:endParaRPr lang="en-US" dirty="0"/>
          </a:p>
        </p:txBody>
      </p:sp>
      <p:sp>
        <p:nvSpPr>
          <p:cNvPr id="4" name="Slide Number Placeholder 3"/>
          <p:cNvSpPr>
            <a:spLocks noGrp="1"/>
          </p:cNvSpPr>
          <p:nvPr>
            <p:ph type="sldNum" sz="quarter" idx="10"/>
          </p:nvPr>
        </p:nvSpPr>
        <p:spPr/>
        <p:txBody>
          <a:bodyPr/>
          <a:lstStyle/>
          <a:p>
            <a:fld id="{EB0155B8-E00D-435E-8B6A-2A0CDADA3EF1}" type="slidenum">
              <a:rPr lang="en-US" smtClean="0"/>
              <a:t>12</a:t>
            </a:fld>
            <a:endParaRPr lang="en-US"/>
          </a:p>
        </p:txBody>
      </p:sp>
    </p:spTree>
    <p:extLst>
      <p:ext uri="{BB962C8B-B14F-4D97-AF65-F5344CB8AC3E}">
        <p14:creationId xmlns:p14="http://schemas.microsoft.com/office/powerpoint/2010/main" val="567656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want to use the wavelet coefficients with the greatest variance as features to</a:t>
            </a:r>
            <a:r>
              <a:rPr lang="en-US" baseline="0" dirty="0" smtClean="0"/>
              <a:t> sort with. Why? Similar to PCA – if they vary the most they’re giving you the most information about the dataset. Also, just like we sort on peak amps because they can distinguish between different classes of spikes, so do wavelet coefficients, but each wavelet coefficient contains more information about the entire signal (like PCs) than a simple peak amplitude.</a:t>
            </a:r>
          </a:p>
          <a:p>
            <a:r>
              <a:rPr lang="en-US" baseline="0" dirty="0" smtClean="0"/>
              <a:t>(e.g., here wavelet coefficient 6 varies the most – the different values of this coefficient in the dataset correspond to different types of spikes, and thus most readily distinguish between different types of spikes)</a:t>
            </a:r>
            <a:endParaRPr lang="en-US" dirty="0"/>
          </a:p>
        </p:txBody>
      </p:sp>
      <p:sp>
        <p:nvSpPr>
          <p:cNvPr id="4" name="Slide Number Placeholder 3"/>
          <p:cNvSpPr>
            <a:spLocks noGrp="1"/>
          </p:cNvSpPr>
          <p:nvPr>
            <p:ph type="sldNum" sz="quarter" idx="10"/>
          </p:nvPr>
        </p:nvSpPr>
        <p:spPr/>
        <p:txBody>
          <a:bodyPr/>
          <a:lstStyle/>
          <a:p>
            <a:fld id="{EB0155B8-E00D-435E-8B6A-2A0CDADA3EF1}" type="slidenum">
              <a:rPr lang="en-US" smtClean="0"/>
              <a:t>13</a:t>
            </a:fld>
            <a:endParaRPr lang="en-US"/>
          </a:p>
        </p:txBody>
      </p:sp>
    </p:spTree>
    <p:extLst>
      <p:ext uri="{BB962C8B-B14F-4D97-AF65-F5344CB8AC3E}">
        <p14:creationId xmlns:p14="http://schemas.microsoft.com/office/powerpoint/2010/main" val="3409685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Discuss semi-automated methods</a:t>
            </a:r>
            <a:endParaRPr lang="en-US" dirty="0"/>
          </a:p>
        </p:txBody>
      </p:sp>
      <p:sp>
        <p:nvSpPr>
          <p:cNvPr id="4" name="Slide Number Placeholder 3"/>
          <p:cNvSpPr>
            <a:spLocks noGrp="1"/>
          </p:cNvSpPr>
          <p:nvPr>
            <p:ph type="sldNum" sz="quarter" idx="10"/>
          </p:nvPr>
        </p:nvSpPr>
        <p:spPr/>
        <p:txBody>
          <a:bodyPr/>
          <a:lstStyle/>
          <a:p>
            <a:fld id="{F6325237-ACFD-4BD4-9D5B-783DB7FC7DA8}" type="slidenum">
              <a:rPr lang="en-US" smtClean="0"/>
              <a:t>16</a:t>
            </a:fld>
            <a:endParaRPr lang="en-US"/>
          </a:p>
        </p:txBody>
      </p:sp>
    </p:spTree>
    <p:extLst>
      <p:ext uri="{BB962C8B-B14F-4D97-AF65-F5344CB8AC3E}">
        <p14:creationId xmlns:p14="http://schemas.microsoft.com/office/powerpoint/2010/main" val="2823123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3/22/2017</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smtClean="0">
                <a:solidFill>
                  <a:schemeClr val="tx2"/>
                </a:solidFill>
              </a:rPr>
              <a:t>An Introduction To Spike Sorting</a:t>
            </a:r>
            <a:endParaRPr lang="en-US" sz="4400" dirty="0">
              <a:solidFill>
                <a:schemeClr val="tx2"/>
              </a:solidFill>
            </a:endParaRPr>
          </a:p>
        </p:txBody>
      </p:sp>
      <p:sp>
        <p:nvSpPr>
          <p:cNvPr id="3" name="Subtitle 2"/>
          <p:cNvSpPr>
            <a:spLocks noGrp="1"/>
          </p:cNvSpPr>
          <p:nvPr>
            <p:ph type="subTitle" idx="1"/>
          </p:nvPr>
        </p:nvSpPr>
        <p:spPr/>
        <p:txBody>
          <a:bodyPr/>
          <a:lstStyle/>
          <a:p>
            <a:r>
              <a:rPr lang="en-US" dirty="0" smtClean="0"/>
              <a:t>Jai </a:t>
            </a:r>
            <a:r>
              <a:rPr lang="en-US" dirty="0" err="1" smtClean="0"/>
              <a:t>Bhagat</a:t>
            </a:r>
            <a:r>
              <a:rPr lang="en-US" dirty="0" smtClean="0"/>
              <a:t> &amp; Caroline Moore-</a:t>
            </a:r>
            <a:r>
              <a:rPr lang="en-US" dirty="0" err="1" smtClean="0"/>
              <a:t>Kochlacs</a:t>
            </a:r>
            <a:endParaRPr lang="en-US" dirty="0"/>
          </a:p>
        </p:txBody>
      </p:sp>
    </p:spTree>
    <p:extLst>
      <p:ext uri="{BB962C8B-B14F-4D97-AF65-F5344CB8AC3E}">
        <p14:creationId xmlns:p14="http://schemas.microsoft.com/office/powerpoint/2010/main" val="14342342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6902" y="718320"/>
            <a:ext cx="8911687" cy="1280890"/>
          </a:xfrm>
        </p:spPr>
        <p:txBody>
          <a:bodyPr/>
          <a:lstStyle/>
          <a:p>
            <a:r>
              <a:rPr lang="en-US" cap="none" dirty="0" smtClean="0">
                <a:solidFill>
                  <a:schemeClr val="tx1"/>
                </a:solidFill>
              </a:rPr>
              <a:t>Principal Component Analysis</a:t>
            </a:r>
            <a:endParaRPr lang="en-US" cap="none" dirty="0">
              <a:solidFill>
                <a:schemeClr val="tx1"/>
              </a:solidFill>
            </a:endParaRPr>
          </a:p>
        </p:txBody>
      </p:sp>
      <p:sp>
        <p:nvSpPr>
          <p:cNvPr id="3" name="Content Placeholder 2"/>
          <p:cNvSpPr>
            <a:spLocks noGrp="1"/>
          </p:cNvSpPr>
          <p:nvPr>
            <p:ph idx="1"/>
          </p:nvPr>
        </p:nvSpPr>
        <p:spPr>
          <a:xfrm>
            <a:off x="1756902" y="1810018"/>
            <a:ext cx="9905999" cy="3941136"/>
          </a:xfrm>
        </p:spPr>
        <p:txBody>
          <a:bodyPr/>
          <a:lstStyle/>
          <a:p>
            <a:r>
              <a:rPr lang="en-US" dirty="0" smtClean="0">
                <a:solidFill>
                  <a:schemeClr val="tx1"/>
                </a:solidFill>
              </a:rPr>
              <a:t>What does PCA look like when we implement it on a spike waveform dataset?</a:t>
            </a:r>
          </a:p>
          <a:p>
            <a:endParaRPr lang="en-US"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1082" y="2465700"/>
            <a:ext cx="7283302" cy="4032408"/>
          </a:xfrm>
          <a:prstGeom prst="rect">
            <a:avLst/>
          </a:prstGeom>
        </p:spPr>
      </p:pic>
      <p:pic>
        <p:nvPicPr>
          <p:cNvPr id="5" name="Picture 2" descr="Image result for covariance matri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4723" y="3403119"/>
            <a:ext cx="2781300" cy="1085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8914724" y="2465700"/>
            <a:ext cx="2662238" cy="69532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4723" y="4947029"/>
            <a:ext cx="2847976" cy="1556000"/>
          </a:xfrm>
          <a:prstGeom prst="rect">
            <a:avLst/>
          </a:prstGeom>
        </p:spPr>
      </p:pic>
      <p:sp>
        <p:nvSpPr>
          <p:cNvPr id="8" name="TextBox 7"/>
          <p:cNvSpPr txBox="1"/>
          <p:nvPr/>
        </p:nvSpPr>
        <p:spPr>
          <a:xfrm>
            <a:off x="4602698" y="6498108"/>
            <a:ext cx="720069" cy="276999"/>
          </a:xfrm>
          <a:prstGeom prst="rect">
            <a:avLst/>
          </a:prstGeom>
          <a:noFill/>
        </p:spPr>
        <p:txBody>
          <a:bodyPr wrap="none" rtlCol="0">
            <a:spAutoFit/>
          </a:bodyPr>
          <a:lstStyle/>
          <a:p>
            <a:r>
              <a:rPr lang="en-US" sz="1200" dirty="0" err="1" smtClean="0"/>
              <a:t>Lewicki</a:t>
            </a:r>
            <a:endParaRPr lang="en-US" sz="1200" dirty="0"/>
          </a:p>
        </p:txBody>
      </p:sp>
    </p:spTree>
    <p:extLst>
      <p:ext uri="{BB962C8B-B14F-4D97-AF65-F5344CB8AC3E}">
        <p14:creationId xmlns:p14="http://schemas.microsoft.com/office/powerpoint/2010/main" val="42880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043731" y="5369213"/>
            <a:ext cx="1926947" cy="1556565"/>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3731" y="318411"/>
            <a:ext cx="1926947" cy="158541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0680" y="2390183"/>
            <a:ext cx="2097274" cy="2362476"/>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4412" y="2445711"/>
            <a:ext cx="1874707" cy="2366567"/>
          </a:xfrm>
          <a:prstGeom prst="rect">
            <a:avLst/>
          </a:prstGeom>
        </p:spPr>
      </p:pic>
      <p:sp>
        <p:nvSpPr>
          <p:cNvPr id="2" name="Title 1"/>
          <p:cNvSpPr>
            <a:spLocks noGrp="1"/>
          </p:cNvSpPr>
          <p:nvPr>
            <p:ph type="title"/>
          </p:nvPr>
        </p:nvSpPr>
        <p:spPr>
          <a:xfrm>
            <a:off x="1691969" y="688353"/>
            <a:ext cx="8911687" cy="1280890"/>
          </a:xfrm>
        </p:spPr>
        <p:txBody>
          <a:bodyPr>
            <a:normAutofit/>
          </a:bodyPr>
          <a:lstStyle/>
          <a:p>
            <a:r>
              <a:rPr lang="en-US" sz="3200" cap="none" dirty="0" smtClean="0">
                <a:solidFill>
                  <a:schemeClr val="tx1"/>
                </a:solidFill>
              </a:rPr>
              <a:t>The Discrete Wavelet Transform</a:t>
            </a:r>
            <a:endParaRPr lang="en-US" sz="3200" cap="none" dirty="0">
              <a:solidFill>
                <a:schemeClr val="tx1"/>
              </a:solidFill>
            </a:endParaRPr>
          </a:p>
        </p:txBody>
      </p:sp>
      <p:sp>
        <p:nvSpPr>
          <p:cNvPr id="3" name="Content Placeholder 2"/>
          <p:cNvSpPr>
            <a:spLocks noGrp="1"/>
          </p:cNvSpPr>
          <p:nvPr>
            <p:ph sz="half" idx="1"/>
          </p:nvPr>
        </p:nvSpPr>
        <p:spPr>
          <a:xfrm>
            <a:off x="796168" y="1712826"/>
            <a:ext cx="5137297" cy="868449"/>
          </a:xfrm>
        </p:spPr>
        <p:txBody>
          <a:bodyPr>
            <a:normAutofit/>
          </a:bodyPr>
          <a:lstStyle/>
          <a:p>
            <a:r>
              <a:rPr lang="en-US" sz="2000" dirty="0" smtClean="0">
                <a:solidFill>
                  <a:schemeClr val="tx1"/>
                </a:solidFill>
              </a:rPr>
              <a:t>What and why?</a:t>
            </a: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5194" y="3707256"/>
            <a:ext cx="886343" cy="1105022"/>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45194" y="2496112"/>
            <a:ext cx="872485" cy="1111781"/>
          </a:xfrm>
          <a:prstGeom prst="rect">
            <a:avLst/>
          </a:prstGeom>
        </p:spPr>
      </p:pic>
      <p:cxnSp>
        <p:nvCxnSpPr>
          <p:cNvPr id="12" name="Straight Arrow Connector 11"/>
          <p:cNvCxnSpPr/>
          <p:nvPr/>
        </p:nvCxnSpPr>
        <p:spPr>
          <a:xfrm flipV="1">
            <a:off x="8043732" y="3042395"/>
            <a:ext cx="429715" cy="253699"/>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015921" y="3828912"/>
            <a:ext cx="419893" cy="24467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8960496" y="2097088"/>
            <a:ext cx="0" cy="30165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0028154" y="1914893"/>
            <a:ext cx="206685" cy="412335"/>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9970679" y="4752659"/>
            <a:ext cx="321637" cy="51993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6583659" y="2062773"/>
            <a:ext cx="638316" cy="307777"/>
          </a:xfrm>
          <a:prstGeom prst="rect">
            <a:avLst/>
          </a:prstGeom>
        </p:spPr>
        <p:txBody>
          <a:bodyPr wrap="none">
            <a:spAutoFit/>
          </a:bodyPr>
          <a:lstStyle/>
          <a:p>
            <a:r>
              <a:rPr lang="en-US" sz="1400" dirty="0"/>
              <a:t>Spike</a:t>
            </a:r>
          </a:p>
        </p:txBody>
      </p:sp>
      <p:sp>
        <p:nvSpPr>
          <p:cNvPr id="46" name="Rectangle 45"/>
          <p:cNvSpPr/>
          <p:nvPr/>
        </p:nvSpPr>
        <p:spPr>
          <a:xfrm>
            <a:off x="8825905" y="10634"/>
            <a:ext cx="433132" cy="307777"/>
          </a:xfrm>
          <a:prstGeom prst="rect">
            <a:avLst/>
          </a:prstGeom>
        </p:spPr>
        <p:txBody>
          <a:bodyPr wrap="none">
            <a:spAutoFit/>
          </a:bodyPr>
          <a:lstStyle/>
          <a:p>
            <a:r>
              <a:rPr lang="en-US" sz="1400" dirty="0" err="1" smtClean="0"/>
              <a:t>cD</a:t>
            </a:r>
            <a:endParaRPr lang="en-US" sz="1400" dirty="0"/>
          </a:p>
        </p:txBody>
      </p:sp>
      <p:sp>
        <p:nvSpPr>
          <p:cNvPr id="47" name="Rectangle 46"/>
          <p:cNvSpPr/>
          <p:nvPr/>
        </p:nvSpPr>
        <p:spPr>
          <a:xfrm>
            <a:off x="8833322" y="5064172"/>
            <a:ext cx="433132" cy="307777"/>
          </a:xfrm>
          <a:prstGeom prst="rect">
            <a:avLst/>
          </a:prstGeom>
        </p:spPr>
        <p:txBody>
          <a:bodyPr wrap="none">
            <a:spAutoFit/>
          </a:bodyPr>
          <a:lstStyle/>
          <a:p>
            <a:r>
              <a:rPr lang="en-US" sz="1400" dirty="0" err="1" smtClean="0"/>
              <a:t>cA</a:t>
            </a:r>
            <a:endParaRPr lang="en-US" sz="1400" dirty="0"/>
          </a:p>
        </p:txBody>
      </p:sp>
      <p:sp>
        <p:nvSpPr>
          <p:cNvPr id="50" name="Rectangle 49"/>
          <p:cNvSpPr/>
          <p:nvPr/>
        </p:nvSpPr>
        <p:spPr>
          <a:xfrm>
            <a:off x="10745235" y="2062773"/>
            <a:ext cx="567784" cy="307777"/>
          </a:xfrm>
          <a:prstGeom prst="rect">
            <a:avLst/>
          </a:prstGeom>
        </p:spPr>
        <p:txBody>
          <a:bodyPr wrap="none">
            <a:spAutoFit/>
          </a:bodyPr>
          <a:lstStyle/>
          <a:p>
            <a:r>
              <a:rPr lang="en-US" sz="1400" dirty="0" smtClean="0"/>
              <a:t>DWT</a:t>
            </a:r>
            <a:endParaRPr lang="en-US" sz="1400" dirty="0"/>
          </a:p>
        </p:txBody>
      </p:sp>
      <p:pic>
        <p:nvPicPr>
          <p:cNvPr id="51" name="Picture 5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81997" y="2445711"/>
            <a:ext cx="1590897" cy="1322742"/>
          </a:xfrm>
          <a:prstGeom prst="rect">
            <a:avLst/>
          </a:prstGeom>
        </p:spPr>
      </p:pic>
      <p:pic>
        <p:nvPicPr>
          <p:cNvPr id="52" name="Picture 5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5100" y="2445711"/>
            <a:ext cx="1533739" cy="1333568"/>
          </a:xfrm>
          <a:prstGeom prst="rect">
            <a:avLst/>
          </a:prstGeom>
        </p:spPr>
      </p:pic>
      <p:sp>
        <p:nvSpPr>
          <p:cNvPr id="53" name="TextBox 52"/>
          <p:cNvSpPr txBox="1"/>
          <p:nvPr/>
        </p:nvSpPr>
        <p:spPr>
          <a:xfrm>
            <a:off x="1330244" y="5247859"/>
            <a:ext cx="609462" cy="307777"/>
          </a:xfrm>
          <a:prstGeom prst="rect">
            <a:avLst/>
          </a:prstGeom>
          <a:noFill/>
        </p:spPr>
        <p:txBody>
          <a:bodyPr wrap="none" rtlCol="0">
            <a:spAutoFit/>
          </a:bodyPr>
          <a:lstStyle/>
          <a:p>
            <a:r>
              <a:rPr lang="en-US" sz="1400" dirty="0" err="1" smtClean="0"/>
              <a:t>Haar</a:t>
            </a:r>
            <a:endParaRPr lang="en-US" sz="1400" dirty="0"/>
          </a:p>
        </p:txBody>
      </p:sp>
      <p:sp>
        <p:nvSpPr>
          <p:cNvPr id="54" name="TextBox 53"/>
          <p:cNvSpPr txBox="1"/>
          <p:nvPr/>
        </p:nvSpPr>
        <p:spPr>
          <a:xfrm>
            <a:off x="3986436" y="5247858"/>
            <a:ext cx="1393330" cy="307777"/>
          </a:xfrm>
          <a:prstGeom prst="rect">
            <a:avLst/>
          </a:prstGeom>
          <a:noFill/>
        </p:spPr>
        <p:txBody>
          <a:bodyPr wrap="none" rtlCol="0">
            <a:spAutoFit/>
          </a:bodyPr>
          <a:lstStyle/>
          <a:p>
            <a:r>
              <a:rPr lang="en-US" sz="1400" dirty="0" smtClean="0"/>
              <a:t>Daubechies-8</a:t>
            </a:r>
            <a:endParaRPr lang="en-US" sz="1400" dirty="0"/>
          </a:p>
        </p:txBody>
      </p:sp>
      <p:cxnSp>
        <p:nvCxnSpPr>
          <p:cNvPr id="60" name="Straight Arrow Connector 59"/>
          <p:cNvCxnSpPr>
            <a:endCxn id="47" idx="0"/>
          </p:cNvCxnSpPr>
          <p:nvPr/>
        </p:nvCxnSpPr>
        <p:spPr>
          <a:xfrm>
            <a:off x="9039896" y="4808307"/>
            <a:ext cx="9992" cy="255865"/>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5100" y="4223190"/>
            <a:ext cx="1533739" cy="840982"/>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75422" y="4117076"/>
            <a:ext cx="1497472" cy="914676"/>
          </a:xfrm>
          <a:prstGeom prst="rect">
            <a:avLst/>
          </a:prstGeom>
        </p:spPr>
      </p:pic>
      <p:sp>
        <p:nvSpPr>
          <p:cNvPr id="13" name="TextBox 12"/>
          <p:cNvSpPr txBox="1"/>
          <p:nvPr/>
        </p:nvSpPr>
        <p:spPr>
          <a:xfrm>
            <a:off x="2672777" y="3000474"/>
            <a:ext cx="962123" cy="323165"/>
          </a:xfrm>
          <a:prstGeom prst="rect">
            <a:avLst/>
          </a:prstGeom>
          <a:noFill/>
        </p:spPr>
        <p:txBody>
          <a:bodyPr wrap="none" rtlCol="0">
            <a:spAutoFit/>
          </a:bodyPr>
          <a:lstStyle/>
          <a:p>
            <a:r>
              <a:rPr lang="en-US" sz="1500" dirty="0" smtClean="0"/>
              <a:t>Wavelet</a:t>
            </a:r>
            <a:endParaRPr lang="en-US" sz="1500" dirty="0"/>
          </a:p>
        </p:txBody>
      </p:sp>
      <p:sp>
        <p:nvSpPr>
          <p:cNvPr id="27" name="TextBox 26"/>
          <p:cNvSpPr txBox="1"/>
          <p:nvPr/>
        </p:nvSpPr>
        <p:spPr>
          <a:xfrm>
            <a:off x="2762428" y="4482098"/>
            <a:ext cx="861133" cy="323165"/>
          </a:xfrm>
          <a:prstGeom prst="rect">
            <a:avLst/>
          </a:prstGeom>
          <a:noFill/>
        </p:spPr>
        <p:txBody>
          <a:bodyPr wrap="none" rtlCol="0">
            <a:spAutoFit/>
          </a:bodyPr>
          <a:lstStyle/>
          <a:p>
            <a:r>
              <a:rPr lang="en-US" sz="1500" dirty="0" smtClean="0"/>
              <a:t>Scaling</a:t>
            </a:r>
            <a:endParaRPr lang="en-US" sz="1500" dirty="0"/>
          </a:p>
        </p:txBody>
      </p:sp>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94412" y="5031752"/>
            <a:ext cx="1803947" cy="1635748"/>
          </a:xfrm>
          <a:prstGeom prst="rect">
            <a:avLst/>
          </a:prstGeom>
        </p:spPr>
      </p:pic>
      <p:sp>
        <p:nvSpPr>
          <p:cNvPr id="15" name="Flowchart: Summing Junction 14"/>
          <p:cNvSpPr/>
          <p:nvPr/>
        </p:nvSpPr>
        <p:spPr>
          <a:xfrm>
            <a:off x="8330178" y="562833"/>
            <a:ext cx="1187501" cy="856629"/>
          </a:xfrm>
          <a:prstGeom prst="flowChartSummingJunction">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5655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50" grpId="0"/>
      <p:bldP spid="53" grpId="0"/>
      <p:bldP spid="54" grpId="0"/>
      <p:bldP spid="13" grpId="0"/>
      <p:bldP spid="27" grpId="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410" y="2339163"/>
            <a:ext cx="5030790" cy="413193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9326" y="4819942"/>
            <a:ext cx="3496719" cy="165116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8" y="2339162"/>
            <a:ext cx="5602180" cy="1705773"/>
          </a:xfrm>
          <a:prstGeom prst="rect">
            <a:avLst/>
          </a:prstGeom>
        </p:spPr>
      </p:pic>
      <p:sp>
        <p:nvSpPr>
          <p:cNvPr id="2" name="Title 1"/>
          <p:cNvSpPr>
            <a:spLocks noGrp="1"/>
          </p:cNvSpPr>
          <p:nvPr>
            <p:ph type="title"/>
          </p:nvPr>
        </p:nvSpPr>
        <p:spPr>
          <a:xfrm>
            <a:off x="1744114" y="682825"/>
            <a:ext cx="8911687" cy="1280890"/>
          </a:xfrm>
        </p:spPr>
        <p:txBody>
          <a:bodyPr/>
          <a:lstStyle/>
          <a:p>
            <a:r>
              <a:rPr lang="en-US" cap="none" dirty="0" smtClean="0">
                <a:solidFill>
                  <a:schemeClr val="tx1"/>
                </a:solidFill>
              </a:rPr>
              <a:t>The Discrete Wavelet Transform</a:t>
            </a:r>
            <a:endParaRPr lang="en-US" cap="none" dirty="0">
              <a:solidFill>
                <a:schemeClr val="tx1"/>
              </a:solidFill>
            </a:endParaRPr>
          </a:p>
        </p:txBody>
      </p:sp>
      <p:sp>
        <p:nvSpPr>
          <p:cNvPr id="3" name="Content Placeholder 2"/>
          <p:cNvSpPr>
            <a:spLocks noGrp="1"/>
          </p:cNvSpPr>
          <p:nvPr>
            <p:ph sz="half" idx="2"/>
          </p:nvPr>
        </p:nvSpPr>
        <p:spPr>
          <a:xfrm>
            <a:off x="1179505" y="1840289"/>
            <a:ext cx="4878391" cy="2717801"/>
          </a:xfrm>
        </p:spPr>
        <p:txBody>
          <a:bodyPr/>
          <a:lstStyle/>
          <a:p>
            <a:r>
              <a:rPr lang="en-US" dirty="0" smtClean="0">
                <a:solidFill>
                  <a:schemeClr val="tx1"/>
                </a:solidFill>
              </a:rPr>
              <a:t>Multi-level transforms</a:t>
            </a:r>
            <a:endParaRPr lang="en-US" dirty="0">
              <a:solidFill>
                <a:schemeClr val="tx1"/>
              </a:solidFill>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0227" y="1626781"/>
            <a:ext cx="540445" cy="591343"/>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7441" y="4148564"/>
            <a:ext cx="459037" cy="572291"/>
          </a:xfrm>
          <a:prstGeom prst="rect">
            <a:avLst/>
          </a:prstGeom>
        </p:spPr>
      </p:pic>
      <p:cxnSp>
        <p:nvCxnSpPr>
          <p:cNvPr id="16" name="Straight Arrow Connector 15"/>
          <p:cNvCxnSpPr/>
          <p:nvPr/>
        </p:nvCxnSpPr>
        <p:spPr>
          <a:xfrm flipV="1">
            <a:off x="7378995" y="1977656"/>
            <a:ext cx="754912" cy="2404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474688" y="4148565"/>
            <a:ext cx="744279" cy="2701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8973970" y="4148565"/>
            <a:ext cx="227928" cy="2701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973970" y="1977656"/>
            <a:ext cx="227928" cy="2404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0207256" y="3009015"/>
            <a:ext cx="255181" cy="3615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0207256" y="3591332"/>
            <a:ext cx="308344" cy="212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299976" y="6471102"/>
            <a:ext cx="713657" cy="276999"/>
          </a:xfrm>
          <a:prstGeom prst="rect">
            <a:avLst/>
          </a:prstGeom>
          <a:noFill/>
        </p:spPr>
        <p:txBody>
          <a:bodyPr wrap="none" rtlCol="0">
            <a:spAutoFit/>
          </a:bodyPr>
          <a:lstStyle/>
          <a:p>
            <a:r>
              <a:rPr lang="en-US" sz="1200" dirty="0" err="1" smtClean="0"/>
              <a:t>Letelier</a:t>
            </a:r>
            <a:endParaRPr lang="en-US" sz="1200" dirty="0"/>
          </a:p>
        </p:txBody>
      </p:sp>
    </p:spTree>
    <p:extLst>
      <p:ext uri="{BB962C8B-B14F-4D97-AF65-F5344CB8AC3E}">
        <p14:creationId xmlns:p14="http://schemas.microsoft.com/office/powerpoint/2010/main" val="396173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567" y="590440"/>
            <a:ext cx="8911687" cy="1280890"/>
          </a:xfrm>
        </p:spPr>
        <p:txBody>
          <a:bodyPr/>
          <a:lstStyle/>
          <a:p>
            <a:r>
              <a:rPr lang="en-US" cap="none" dirty="0" smtClean="0">
                <a:solidFill>
                  <a:schemeClr val="tx1"/>
                </a:solidFill>
              </a:rPr>
              <a:t>The Discrete Wavelet Transform</a:t>
            </a:r>
            <a:endParaRPr lang="en-US" cap="none" dirty="0">
              <a:solidFill>
                <a:schemeClr val="tx1"/>
              </a:solidFill>
            </a:endParaRPr>
          </a:p>
        </p:txBody>
      </p:sp>
      <p:sp>
        <p:nvSpPr>
          <p:cNvPr id="3" name="Content Placeholder 2"/>
          <p:cNvSpPr>
            <a:spLocks noGrp="1"/>
          </p:cNvSpPr>
          <p:nvPr>
            <p:ph idx="1"/>
          </p:nvPr>
        </p:nvSpPr>
        <p:spPr>
          <a:xfrm>
            <a:off x="1638567" y="1871330"/>
            <a:ext cx="9905999" cy="3919871"/>
          </a:xfrm>
        </p:spPr>
        <p:txBody>
          <a:bodyPr/>
          <a:lstStyle/>
          <a:p>
            <a:r>
              <a:rPr lang="en-US" dirty="0" smtClean="0">
                <a:solidFill>
                  <a:schemeClr val="tx1"/>
                </a:solidFill>
              </a:rPr>
              <a:t>For Spike Sorting: we select coefficients with greatest variance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184" y="2551506"/>
            <a:ext cx="9792769" cy="4020933"/>
          </a:xfrm>
          <a:prstGeom prst="rect">
            <a:avLst/>
          </a:prstGeom>
        </p:spPr>
      </p:pic>
    </p:spTree>
    <p:extLst>
      <p:ext uri="{BB962C8B-B14F-4D97-AF65-F5344CB8AC3E}">
        <p14:creationId xmlns:p14="http://schemas.microsoft.com/office/powerpoint/2010/main" val="29701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9965" y="676362"/>
            <a:ext cx="8911687" cy="1280890"/>
          </a:xfrm>
        </p:spPr>
        <p:txBody>
          <a:bodyPr/>
          <a:lstStyle/>
          <a:p>
            <a:r>
              <a:rPr lang="en-US" dirty="0" smtClean="0">
                <a:solidFill>
                  <a:schemeClr val="tx1"/>
                </a:solidFill>
              </a:rPr>
              <a:t>What do spikes look like in different feature spaces?</a:t>
            </a:r>
            <a:endParaRPr lang="en-US" dirty="0">
              <a:solidFill>
                <a:schemeClr val="tx1"/>
              </a:solidFill>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4109" y="1957250"/>
            <a:ext cx="4770574" cy="3892707"/>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5646" y="1957250"/>
            <a:ext cx="4882456" cy="3891413"/>
          </a:xfrm>
          <a:prstGeom prst="rect">
            <a:avLst/>
          </a:prstGeom>
        </p:spPr>
      </p:pic>
    </p:spTree>
    <p:extLst>
      <p:ext uri="{BB962C8B-B14F-4D97-AF65-F5344CB8AC3E}">
        <p14:creationId xmlns:p14="http://schemas.microsoft.com/office/powerpoint/2010/main" val="406004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3303" y="663299"/>
            <a:ext cx="9571309" cy="1280890"/>
          </a:xfrm>
        </p:spPr>
        <p:txBody>
          <a:bodyPr/>
          <a:lstStyle/>
          <a:p>
            <a:r>
              <a:rPr lang="en-US" dirty="0" smtClean="0">
                <a:solidFill>
                  <a:schemeClr val="tx1"/>
                </a:solidFill>
              </a:rPr>
              <a:t>Clustering</a:t>
            </a:r>
            <a:endParaRPr lang="en-US" dirty="0">
              <a:solidFill>
                <a:schemeClr val="tx1"/>
              </a:solidFill>
            </a:endParaRPr>
          </a:p>
        </p:txBody>
      </p:sp>
      <p:sp>
        <p:nvSpPr>
          <p:cNvPr id="3" name="Content Placeholder 2"/>
          <p:cNvSpPr>
            <a:spLocks noGrp="1"/>
          </p:cNvSpPr>
          <p:nvPr>
            <p:ph idx="1"/>
          </p:nvPr>
        </p:nvSpPr>
        <p:spPr>
          <a:xfrm>
            <a:off x="1929315" y="1445348"/>
            <a:ext cx="9575297" cy="5321212"/>
          </a:xfrm>
        </p:spPr>
        <p:txBody>
          <a:bodyPr>
            <a:normAutofit/>
          </a:bodyPr>
          <a:lstStyle/>
          <a:p>
            <a:r>
              <a:rPr lang="en-US" sz="2400" dirty="0" smtClean="0"/>
              <a:t>Manual</a:t>
            </a:r>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r>
              <a:rPr lang="en-US" sz="2000" dirty="0" smtClean="0"/>
              <a:t>Pros: </a:t>
            </a:r>
            <a:r>
              <a:rPr lang="en-US" dirty="0" smtClean="0"/>
              <a:t>1) Completely user-defined, 2) Flexibility against sorting confounds</a:t>
            </a:r>
            <a:endParaRPr lang="en-US" sz="2000" dirty="0" smtClean="0"/>
          </a:p>
          <a:p>
            <a:r>
              <a:rPr lang="en-US" sz="2000" dirty="0" smtClean="0"/>
              <a:t>Cons: </a:t>
            </a:r>
            <a:r>
              <a:rPr lang="en-US" dirty="0" smtClean="0"/>
              <a:t>1) Expensive (human) time </a:t>
            </a:r>
            <a:r>
              <a:rPr lang="en-US" dirty="0"/>
              <a:t>c</a:t>
            </a:r>
            <a:r>
              <a:rPr lang="en-US" dirty="0" smtClean="0"/>
              <a:t>ost, 2) Inherent variability &amp; subjective biases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315" y="1944189"/>
            <a:ext cx="4184102" cy="337239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0600" y="1966418"/>
            <a:ext cx="4457514" cy="3350169"/>
          </a:xfrm>
          <a:prstGeom prst="rect">
            <a:avLst/>
          </a:prstGeom>
        </p:spPr>
      </p:pic>
    </p:spTree>
    <p:extLst>
      <p:ext uri="{BB962C8B-B14F-4D97-AF65-F5344CB8AC3E}">
        <p14:creationId xmlns:p14="http://schemas.microsoft.com/office/powerpoint/2010/main" val="56198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4285" y="689424"/>
            <a:ext cx="8911687" cy="1280890"/>
          </a:xfrm>
        </p:spPr>
        <p:txBody>
          <a:bodyPr/>
          <a:lstStyle/>
          <a:p>
            <a:r>
              <a:rPr lang="en-US" dirty="0" smtClean="0">
                <a:solidFill>
                  <a:schemeClr val="tx1"/>
                </a:solidFill>
              </a:rPr>
              <a:t>Clustering</a:t>
            </a:r>
            <a:endParaRPr lang="en-US" dirty="0">
              <a:solidFill>
                <a:schemeClr val="tx1"/>
              </a:solidFill>
            </a:endParaRPr>
          </a:p>
        </p:txBody>
      </p:sp>
      <p:sp>
        <p:nvSpPr>
          <p:cNvPr id="3" name="Content Placeholder 2"/>
          <p:cNvSpPr>
            <a:spLocks noGrp="1"/>
          </p:cNvSpPr>
          <p:nvPr>
            <p:ph idx="1"/>
          </p:nvPr>
        </p:nvSpPr>
        <p:spPr>
          <a:xfrm>
            <a:off x="2040572" y="1567541"/>
            <a:ext cx="8915400" cy="4911635"/>
          </a:xfrm>
        </p:spPr>
        <p:txBody>
          <a:bodyPr>
            <a:normAutofit/>
          </a:bodyPr>
          <a:lstStyle/>
          <a:p>
            <a:r>
              <a:rPr lang="en-US" sz="2400" dirty="0" smtClean="0"/>
              <a:t>Automatic: </a:t>
            </a:r>
            <a:r>
              <a:rPr lang="en-US" sz="2000" dirty="0" smtClean="0"/>
              <a:t>K-Means, Fuzzy C-Means, Hierarchical, SPC, etc…</a:t>
            </a:r>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smtClean="0"/>
          </a:p>
          <a:p>
            <a:endParaRPr lang="en-US" sz="2000" dirty="0" smtClean="0"/>
          </a:p>
          <a:p>
            <a:r>
              <a:rPr lang="en-US" sz="2000" dirty="0"/>
              <a:t>Pros: </a:t>
            </a:r>
            <a:r>
              <a:rPr lang="en-US" dirty="0"/>
              <a:t>1) </a:t>
            </a:r>
            <a:r>
              <a:rPr lang="en-US" dirty="0" smtClean="0"/>
              <a:t>Inexpensive time cost, </a:t>
            </a:r>
            <a:r>
              <a:rPr lang="en-US" dirty="0"/>
              <a:t>2</a:t>
            </a:r>
            <a:r>
              <a:rPr lang="en-US" dirty="0" smtClean="0"/>
              <a:t>) Unaffected by subjective biases</a:t>
            </a:r>
            <a:endParaRPr lang="en-US" dirty="0"/>
          </a:p>
          <a:p>
            <a:r>
              <a:rPr lang="en-US" sz="2000" dirty="0"/>
              <a:t>Cons: </a:t>
            </a:r>
            <a:r>
              <a:rPr lang="en-US" dirty="0"/>
              <a:t>1) </a:t>
            </a:r>
            <a:r>
              <a:rPr lang="en-US" dirty="0" smtClean="0"/>
              <a:t>Inflexible against sorting confounds, </a:t>
            </a:r>
            <a:r>
              <a:rPr lang="en-US" dirty="0"/>
              <a:t>2) </a:t>
            </a:r>
            <a:r>
              <a:rPr lang="en-US" dirty="0" smtClean="0"/>
              <a:t>Prone to systematic errors </a:t>
            </a:r>
            <a:endParaRPr lang="en-US" dirty="0"/>
          </a:p>
          <a:p>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572" y="2195697"/>
            <a:ext cx="8318274" cy="3057166"/>
          </a:xfrm>
          <a:prstGeom prst="rect">
            <a:avLst/>
          </a:prstGeom>
        </p:spPr>
      </p:pic>
    </p:spTree>
    <p:extLst>
      <p:ext uri="{BB962C8B-B14F-4D97-AF65-F5344CB8AC3E}">
        <p14:creationId xmlns:p14="http://schemas.microsoft.com/office/powerpoint/2010/main" val="69332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2"/>
          <a:stretch>
            <a:fillRect/>
          </a:stretch>
        </p:blipFill>
        <p:spPr>
          <a:xfrm>
            <a:off x="2118662" y="1690689"/>
            <a:ext cx="7690355" cy="4095846"/>
          </a:xfrm>
          <a:prstGeom prst="rect">
            <a:avLst/>
          </a:prstGeom>
        </p:spPr>
      </p:pic>
      <p:sp>
        <p:nvSpPr>
          <p:cNvPr id="8" name="TextBox 7"/>
          <p:cNvSpPr txBox="1"/>
          <p:nvPr/>
        </p:nvSpPr>
        <p:spPr>
          <a:xfrm>
            <a:off x="5312860" y="5926310"/>
            <a:ext cx="1301958" cy="261610"/>
          </a:xfrm>
          <a:prstGeom prst="rect">
            <a:avLst/>
          </a:prstGeom>
          <a:noFill/>
        </p:spPr>
        <p:txBody>
          <a:bodyPr wrap="none" rtlCol="0">
            <a:spAutoFit/>
          </a:bodyPr>
          <a:lstStyle/>
          <a:p>
            <a:pPr algn="ctr"/>
            <a:r>
              <a:rPr lang="en-US" sz="1100" dirty="0" err="1" smtClean="0"/>
              <a:t>Henze</a:t>
            </a:r>
            <a:r>
              <a:rPr lang="en-US" sz="1100" dirty="0" smtClean="0"/>
              <a:t> et. </a:t>
            </a:r>
            <a:r>
              <a:rPr lang="en-US" sz="1100" dirty="0"/>
              <a:t>a</a:t>
            </a:r>
            <a:r>
              <a:rPr lang="en-US" sz="1100" dirty="0" smtClean="0"/>
              <a:t>l. (2000)</a:t>
            </a:r>
            <a:endParaRPr lang="en-US" sz="1100" dirty="0"/>
          </a:p>
        </p:txBody>
      </p:sp>
      <p:sp>
        <p:nvSpPr>
          <p:cNvPr id="6" name="Title 1"/>
          <p:cNvSpPr txBox="1">
            <a:spLocks/>
          </p:cNvSpPr>
          <p:nvPr/>
        </p:nvSpPr>
        <p:spPr>
          <a:xfrm>
            <a:off x="1700559" y="6681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solidFill>
                  <a:schemeClr val="tx1"/>
                </a:solidFill>
              </a:rPr>
              <a:t>Is any of this real?</a:t>
            </a:r>
            <a:endParaRPr lang="en-US" dirty="0">
              <a:solidFill>
                <a:schemeClr val="tx1"/>
              </a:solidFill>
            </a:endParaRPr>
          </a:p>
        </p:txBody>
      </p:sp>
    </p:spTree>
    <p:extLst>
      <p:ext uri="{BB962C8B-B14F-4D97-AF65-F5344CB8AC3E}">
        <p14:creationId xmlns:p14="http://schemas.microsoft.com/office/powerpoint/2010/main" val="186002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474" y="657161"/>
            <a:ext cx="8911687" cy="1280890"/>
          </a:xfrm>
        </p:spPr>
        <p:txBody>
          <a:bodyPr/>
          <a:lstStyle/>
          <a:p>
            <a:r>
              <a:rPr lang="en-US" dirty="0" smtClean="0">
                <a:solidFill>
                  <a:schemeClr val="tx1"/>
                </a:solidFill>
              </a:rPr>
              <a:t>Results from two ground truth datasets</a:t>
            </a:r>
            <a:endParaRPr lang="en-US" dirty="0">
              <a:solidFill>
                <a:schemeClr val="tx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6030" y="1573858"/>
            <a:ext cx="6812291" cy="239221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6032" y="4153358"/>
            <a:ext cx="6812290" cy="2385578"/>
          </a:xfrm>
          <a:prstGeom prst="rect">
            <a:avLst/>
          </a:prstGeom>
        </p:spPr>
      </p:pic>
    </p:spTree>
    <p:extLst>
      <p:ext uri="{BB962C8B-B14F-4D97-AF65-F5344CB8AC3E}">
        <p14:creationId xmlns:p14="http://schemas.microsoft.com/office/powerpoint/2010/main" val="348064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0776" y="689424"/>
            <a:ext cx="8911687" cy="1280890"/>
          </a:xfrm>
        </p:spPr>
        <p:txBody>
          <a:bodyPr/>
          <a:lstStyle/>
          <a:p>
            <a:r>
              <a:rPr lang="en-US" dirty="0" smtClean="0">
                <a:solidFill>
                  <a:schemeClr val="tx1"/>
                </a:solidFill>
              </a:rPr>
              <a:t>Sorting in the Wilson lab: A short film</a:t>
            </a:r>
            <a:endParaRPr lang="en-US" dirty="0">
              <a:solidFill>
                <a:schemeClr val="tx1"/>
              </a:solidFill>
            </a:endParaRPr>
          </a:p>
        </p:txBody>
      </p:sp>
      <p:pic>
        <p:nvPicPr>
          <p:cNvPr id="4" name="example J_Clust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30725" y="1507605"/>
            <a:ext cx="10311788" cy="4920538"/>
          </a:xfrm>
        </p:spPr>
      </p:pic>
    </p:spTree>
    <p:extLst>
      <p:ext uri="{BB962C8B-B14F-4D97-AF65-F5344CB8AC3E}">
        <p14:creationId xmlns:p14="http://schemas.microsoft.com/office/powerpoint/2010/main" val="16243209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3073" y="2047186"/>
            <a:ext cx="8915400" cy="4298529"/>
          </a:xfrm>
        </p:spPr>
        <p:txBody>
          <a:bodyPr>
            <a:norm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Carmen Varela, Francisco Flores, Jack Zhang, Mohsen </a:t>
            </a:r>
            <a:r>
              <a:rPr lang="en-US" dirty="0" err="1" smtClean="0"/>
              <a:t>Hozan</a:t>
            </a:r>
            <a:r>
              <a:rPr lang="en-US" dirty="0" smtClean="0"/>
              <a:t>, Morgan </a:t>
            </a:r>
            <a:r>
              <a:rPr lang="en-US" dirty="0" err="1" smtClean="0"/>
              <a:t>Siegmann</a:t>
            </a:r>
            <a:r>
              <a:rPr lang="en-US" dirty="0" smtClean="0"/>
              <a:t>, Matt Wilson, Hannah </a:t>
            </a:r>
            <a:r>
              <a:rPr lang="en-US" dirty="0" err="1" smtClean="0"/>
              <a:t>Wirtshafter</a:t>
            </a:r>
            <a:r>
              <a:rPr lang="en-US" dirty="0" smtClean="0"/>
              <a:t>, Brian Allen</a:t>
            </a:r>
            <a:endParaRPr lang="en-US" dirty="0"/>
          </a:p>
        </p:txBody>
      </p:sp>
      <p:sp>
        <p:nvSpPr>
          <p:cNvPr id="4" name="Title 1"/>
          <p:cNvSpPr txBox="1">
            <a:spLocks/>
          </p:cNvSpPr>
          <p:nvPr/>
        </p:nvSpPr>
        <p:spPr>
          <a:xfrm>
            <a:off x="1713073" y="524958"/>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tx1"/>
                </a:solidFill>
              </a:rPr>
              <a:t>Thanks to...</a:t>
            </a:r>
            <a:endParaRPr lang="en-US" dirty="0">
              <a:solidFill>
                <a:schemeClr val="tx1"/>
              </a:solidFill>
            </a:endParaRPr>
          </a:p>
        </p:txBody>
      </p:sp>
      <p:pic>
        <p:nvPicPr>
          <p:cNvPr id="5" name="Picture 2" descr="https://lh3.googleusercontent.com/Cs6U0gX9kSlpYgQTioPKb140MJvSxl-se8m0xjiPdawzcegcHjZHBS2wy2ZnGf494tENhQy-eKiW8GqPZtW10LWPHYO-VfQOkwayRzyLy1kMDG7EoB65k_wJdOXJv-CebFHVaIoAEsbI_qmCXGBsvvZiodb-Woi0Lpi3vAceDuWblK3-AwhwxDBJbsYWbx-d3k8-XkeElPEW0mdn7agjUBy0abAzDstdW7xKvxXIXsReVA8ZxJx9kopDLpKM0QDWlko4dM2lpuGIO4cC6CcgQVsPR8eCCNehfAbW-PGk0-EtBQXW-cDfuDFVDjxx8K3p-0Fpg3ey2b-_Q5IiD9fTpTUgq7mXnzoiVsyBcrmNPGFgjeKwxJyJnwtl0rPMgH1XaVsDxycKLvO35opywS1ViMYUgVfqFsLnJ-L05n4Ke9jSUHKP_Aah-NPJaGhcU07awsczZAfbE6u7W3-RNVcLUVz1x4vXhHMJiJJbMQ8Liqy6mOIL-GHf142iEnLhmslRCDWxJr9-gpigDKp_BmboUXex87Hs7Au8mAkm4eiaKzieroSZ3SHx8ejuYfvdRHRTipagDMX72qmbFhCtcWSlz7R7g8VSx-lrPbxbDK0_CkyGKIVXP7IO=w1600-h900-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3073" y="2047187"/>
            <a:ext cx="5187764" cy="31527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8925" y="2047187"/>
            <a:ext cx="3589892" cy="3152776"/>
          </a:xfrm>
          <a:prstGeom prst="rect">
            <a:avLst/>
          </a:prstGeom>
        </p:spPr>
      </p:pic>
    </p:spTree>
    <p:extLst>
      <p:ext uri="{BB962C8B-B14F-4D97-AF65-F5344CB8AC3E}">
        <p14:creationId xmlns:p14="http://schemas.microsoft.com/office/powerpoint/2010/main" val="24254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615" y="650236"/>
            <a:ext cx="8911687" cy="1280890"/>
          </a:xfrm>
        </p:spPr>
        <p:txBody>
          <a:bodyPr/>
          <a:lstStyle/>
          <a:p>
            <a:r>
              <a:rPr lang="en-US" dirty="0" smtClean="0">
                <a:solidFill>
                  <a:schemeClr val="tx1"/>
                </a:solidFill>
              </a:rPr>
              <a:t>How can we assess our unit quality?</a:t>
            </a:r>
            <a:endParaRPr lang="en-US" dirty="0">
              <a:solidFill>
                <a:schemeClr val="tx1"/>
              </a:solidFill>
            </a:endParaRPr>
          </a:p>
        </p:txBody>
      </p:sp>
      <p:sp>
        <p:nvSpPr>
          <p:cNvPr id="3" name="Content Placeholder 2"/>
          <p:cNvSpPr>
            <a:spLocks noGrp="1"/>
          </p:cNvSpPr>
          <p:nvPr>
            <p:ph idx="1"/>
          </p:nvPr>
        </p:nvSpPr>
        <p:spPr>
          <a:xfrm>
            <a:off x="1756902" y="1624148"/>
            <a:ext cx="8915400" cy="3777622"/>
          </a:xfrm>
        </p:spPr>
        <p:txBody>
          <a:bodyPr>
            <a:normAutofit/>
          </a:bodyPr>
          <a:lstStyle/>
          <a:p>
            <a:r>
              <a:rPr lang="en-US" sz="2000" dirty="0" smtClean="0"/>
              <a:t>Quantitative approaches</a:t>
            </a:r>
          </a:p>
          <a:p>
            <a:pPr lvl="1"/>
            <a:r>
              <a:rPr lang="en-US" sz="1800" dirty="0" smtClean="0"/>
              <a:t>Example: L-ratio</a:t>
            </a:r>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0195" y="2082622"/>
            <a:ext cx="3921806" cy="47631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6274" y="2079240"/>
            <a:ext cx="2878183" cy="47969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6903" y="2558938"/>
            <a:ext cx="3635990" cy="209987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6902" y="4828836"/>
            <a:ext cx="3635991" cy="162483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7559" y="2905038"/>
            <a:ext cx="3999643" cy="354863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76139" y="2101147"/>
            <a:ext cx="5876925" cy="3495675"/>
          </a:xfrm>
          <a:prstGeom prst="rect">
            <a:avLst/>
          </a:prstGeom>
        </p:spPr>
      </p:pic>
    </p:spTree>
    <p:extLst>
      <p:ext uri="{BB962C8B-B14F-4D97-AF65-F5344CB8AC3E}">
        <p14:creationId xmlns:p14="http://schemas.microsoft.com/office/powerpoint/2010/main" val="203822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588" y="676361"/>
            <a:ext cx="8911687" cy="1280890"/>
          </a:xfrm>
        </p:spPr>
        <p:txBody>
          <a:bodyPr/>
          <a:lstStyle/>
          <a:p>
            <a:r>
              <a:rPr lang="en-US" dirty="0">
                <a:solidFill>
                  <a:schemeClr val="tx1"/>
                </a:solidFill>
              </a:rPr>
              <a:t>How can we assess our unit quality?</a:t>
            </a:r>
            <a:endParaRPr lang="en-US" dirty="0"/>
          </a:p>
        </p:txBody>
      </p:sp>
      <p:sp>
        <p:nvSpPr>
          <p:cNvPr id="3" name="Content Placeholder 2"/>
          <p:cNvSpPr>
            <a:spLocks noGrp="1"/>
          </p:cNvSpPr>
          <p:nvPr>
            <p:ph idx="1"/>
          </p:nvPr>
        </p:nvSpPr>
        <p:spPr>
          <a:xfrm>
            <a:off x="1691588" y="1571897"/>
            <a:ext cx="8915400" cy="3777622"/>
          </a:xfrm>
        </p:spPr>
        <p:txBody>
          <a:bodyPr>
            <a:normAutofit/>
          </a:bodyPr>
          <a:lstStyle/>
          <a:p>
            <a:r>
              <a:rPr lang="en-US" sz="2000" dirty="0" smtClean="0"/>
              <a:t>Qualitative Approaches</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4979" y="3325806"/>
            <a:ext cx="5073832" cy="330827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487" y="2057400"/>
            <a:ext cx="5336419" cy="3292119"/>
          </a:xfrm>
          <a:prstGeom prst="rect">
            <a:avLst/>
          </a:prstGeom>
        </p:spPr>
      </p:pic>
    </p:spTree>
    <p:extLst>
      <p:ext uri="{BB962C8B-B14F-4D97-AF65-F5344CB8AC3E}">
        <p14:creationId xmlns:p14="http://schemas.microsoft.com/office/powerpoint/2010/main" val="350022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6902" y="676362"/>
            <a:ext cx="8911687" cy="1280890"/>
          </a:xfrm>
        </p:spPr>
        <p:txBody>
          <a:bodyPr/>
          <a:lstStyle/>
          <a:p>
            <a:r>
              <a:rPr lang="en-US" cap="none" dirty="0" smtClean="0">
                <a:solidFill>
                  <a:schemeClr val="tx1"/>
                </a:solidFill>
              </a:rPr>
              <a:t>Sorting Biases &amp; Confounds</a:t>
            </a:r>
            <a:endParaRPr lang="en-US" dirty="0">
              <a:solidFill>
                <a:schemeClr val="tx1"/>
              </a:solidFill>
            </a:endParaRPr>
          </a:p>
        </p:txBody>
      </p:sp>
      <p:sp>
        <p:nvSpPr>
          <p:cNvPr id="3" name="Content Placeholder 2"/>
          <p:cNvSpPr>
            <a:spLocks noGrp="1"/>
          </p:cNvSpPr>
          <p:nvPr>
            <p:ph idx="1"/>
          </p:nvPr>
        </p:nvSpPr>
        <p:spPr>
          <a:xfrm>
            <a:off x="1756902" y="1692808"/>
            <a:ext cx="9905999" cy="3931506"/>
          </a:xfrm>
        </p:spPr>
        <p:txBody>
          <a:bodyPr>
            <a:normAutofit/>
          </a:bodyPr>
          <a:lstStyle/>
          <a:p>
            <a:r>
              <a:rPr lang="en-US" dirty="0" smtClean="0">
                <a:solidFill>
                  <a:schemeClr val="tx1"/>
                </a:solidFill>
              </a:rPr>
              <a:t>Sorting is biased towards neurons with large magnitude action potentials and high firing rates</a:t>
            </a:r>
          </a:p>
          <a:p>
            <a:r>
              <a:rPr lang="en-US" dirty="0" smtClean="0">
                <a:solidFill>
                  <a:schemeClr val="tx1"/>
                </a:solidFill>
              </a:rPr>
              <a:t>Confounds include:</a:t>
            </a:r>
          </a:p>
          <a:p>
            <a:pPr lvl="1"/>
            <a:r>
              <a:rPr lang="en-US" dirty="0" smtClean="0">
                <a:solidFill>
                  <a:schemeClr val="tx1"/>
                </a:solidFill>
              </a:rPr>
              <a:t>Neuron bursting</a:t>
            </a:r>
          </a:p>
          <a:p>
            <a:pPr lvl="1"/>
            <a:r>
              <a:rPr lang="en-US" dirty="0" smtClean="0">
                <a:solidFill>
                  <a:schemeClr val="tx1"/>
                </a:solidFill>
              </a:rPr>
              <a:t>Waveform overlaps of near-synchronous spikes</a:t>
            </a:r>
          </a:p>
          <a:p>
            <a:pPr lvl="1"/>
            <a:r>
              <a:rPr lang="en-US" dirty="0" smtClean="0">
                <a:solidFill>
                  <a:schemeClr val="tx1"/>
                </a:solidFill>
              </a:rPr>
              <a:t>Back-propagation of dendritic action potentials</a:t>
            </a:r>
          </a:p>
          <a:p>
            <a:pPr lvl="1"/>
            <a:r>
              <a:rPr lang="en-US" dirty="0" smtClean="0">
                <a:solidFill>
                  <a:schemeClr val="tx1"/>
                </a:solidFill>
              </a:rPr>
              <a:t>“Time-delayed” action potentials</a:t>
            </a:r>
          </a:p>
          <a:p>
            <a:pPr lvl="1"/>
            <a:r>
              <a:rPr lang="en-US" dirty="0" smtClean="0">
                <a:solidFill>
                  <a:schemeClr val="tx1"/>
                </a:solidFill>
              </a:rPr>
              <a:t>Electrode drift</a:t>
            </a:r>
          </a:p>
          <a:p>
            <a:pPr lvl="1"/>
            <a:r>
              <a:rPr lang="en-US" dirty="0" smtClean="0">
                <a:solidFill>
                  <a:schemeClr val="tx1"/>
                </a:solidFill>
              </a:rPr>
              <a:t>Biophysiological differences across brain regions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0543" y="4609497"/>
            <a:ext cx="3584174" cy="13994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543" y="2438091"/>
            <a:ext cx="3584174" cy="1855348"/>
          </a:xfrm>
          <a:prstGeom prst="rect">
            <a:avLst/>
          </a:prstGeom>
        </p:spPr>
      </p:pic>
    </p:spTree>
    <p:extLst>
      <p:ext uri="{BB962C8B-B14F-4D97-AF65-F5344CB8AC3E}">
        <p14:creationId xmlns:p14="http://schemas.microsoft.com/office/powerpoint/2010/main" val="357064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050" y="652685"/>
            <a:ext cx="8911687" cy="1280890"/>
          </a:xfrm>
        </p:spPr>
        <p:txBody>
          <a:bodyPr/>
          <a:lstStyle/>
          <a:p>
            <a:r>
              <a:rPr lang="en-US" dirty="0" smtClean="0">
                <a:solidFill>
                  <a:schemeClr val="tx1"/>
                </a:solidFill>
              </a:rPr>
              <a:t>Helpful References</a:t>
            </a:r>
            <a:endParaRPr lang="en-US" dirty="0">
              <a:solidFill>
                <a:schemeClr val="tx1"/>
              </a:solidFill>
            </a:endParaRPr>
          </a:p>
        </p:txBody>
      </p:sp>
      <p:sp>
        <p:nvSpPr>
          <p:cNvPr id="3" name="Content Placeholder 2"/>
          <p:cNvSpPr>
            <a:spLocks noGrp="1"/>
          </p:cNvSpPr>
          <p:nvPr>
            <p:ph idx="1"/>
          </p:nvPr>
        </p:nvSpPr>
        <p:spPr>
          <a:xfrm>
            <a:off x="1688050" y="1504949"/>
            <a:ext cx="8915400" cy="4448175"/>
          </a:xfrm>
        </p:spPr>
        <p:txBody>
          <a:bodyPr>
            <a:normAutofit fontScale="92500" lnSpcReduction="10000"/>
          </a:bodyPr>
          <a:lstStyle/>
          <a:p>
            <a:r>
              <a:rPr lang="en-US" dirty="0" smtClean="0"/>
              <a:t>“Lewicki-Network-98_1.pdf.” Accessed March 22, 2017. http://stat.columbia.edu/~liam/teaching/neurostat-fall13/papers/EM/Lewicki-Network-98_1.pdf.</a:t>
            </a:r>
          </a:p>
          <a:p>
            <a:r>
              <a:rPr lang="en-US" dirty="0" smtClean="0"/>
              <a:t>“Henze2000JNeurophys.pdf.” Accessed March 22, 2017. http://www.buzsakilab.com/content/PDFs/Henze2000JNeurophys.pdf.</a:t>
            </a:r>
          </a:p>
          <a:p>
            <a:r>
              <a:rPr lang="en-US" dirty="0" smtClean="0"/>
              <a:t>Hill</a:t>
            </a:r>
            <a:r>
              <a:rPr lang="en-US" dirty="0"/>
              <a:t>, Daniel N., Samar B. Mehta, and David Kleinfeld. “Quality Metrics to Accompany Spike Sorting of Extracellular Signals.” </a:t>
            </a:r>
            <a:r>
              <a:rPr lang="en-US" i="1" dirty="0"/>
              <a:t>Journal of Neuroscience</a:t>
            </a:r>
            <a:r>
              <a:rPr lang="en-US" dirty="0"/>
              <a:t> 31, no. 24 (June 15, 2011): 8699–8705. doi:10.1523/JNEUROSCI.0971-11.2011</a:t>
            </a:r>
            <a:r>
              <a:rPr lang="en-US" dirty="0" smtClean="0"/>
              <a:t>.</a:t>
            </a:r>
            <a:endParaRPr lang="en-US" dirty="0"/>
          </a:p>
          <a:p>
            <a:r>
              <a:rPr lang="en-US" dirty="0" err="1" smtClean="0"/>
              <a:t>Schmitzer-Torbert</a:t>
            </a:r>
            <a:r>
              <a:rPr lang="en-US" dirty="0" smtClean="0"/>
              <a:t>, N., J. Jackson, D. </a:t>
            </a:r>
            <a:r>
              <a:rPr lang="en-US" dirty="0" err="1" smtClean="0"/>
              <a:t>Henze</a:t>
            </a:r>
            <a:r>
              <a:rPr lang="en-US" dirty="0" smtClean="0"/>
              <a:t>, K. Harris, and A. D. </a:t>
            </a:r>
            <a:r>
              <a:rPr lang="en-US" dirty="0" err="1" smtClean="0"/>
              <a:t>Redish</a:t>
            </a:r>
            <a:r>
              <a:rPr lang="en-US" dirty="0" smtClean="0"/>
              <a:t>. “Quantitative Measures of Cluster Quality for Use in Extracellular Recordings.” </a:t>
            </a:r>
            <a:r>
              <a:rPr lang="en-US" i="1" dirty="0" smtClean="0"/>
              <a:t>Neuroscience</a:t>
            </a:r>
            <a:r>
              <a:rPr lang="en-US" dirty="0" smtClean="0"/>
              <a:t> 131, no. 1 (2005): 1–11. doi:10.1016/j.neuroscience.2004.09.066.</a:t>
            </a:r>
          </a:p>
          <a:p>
            <a:r>
              <a:rPr lang="en-US" dirty="0" smtClean="0"/>
              <a:t>Wood</a:t>
            </a:r>
            <a:r>
              <a:rPr lang="en-US" dirty="0"/>
              <a:t>, Frank, Michael J. Black, Carlos Vargas-Irwin, Matthew Fellows, and John P. Donoghue. “On the Variability of Manual Spike Sorting.” </a:t>
            </a:r>
            <a:r>
              <a:rPr lang="en-US" i="1" dirty="0"/>
              <a:t>IEEE Transactions on Bio-Medical Engineering</a:t>
            </a:r>
            <a:r>
              <a:rPr lang="en-US" dirty="0"/>
              <a:t> 51, no. 6 (June 2004): 912–18. doi:10.1109/TBME.2004.826677</a:t>
            </a:r>
            <a:r>
              <a:rPr lang="en-US" dirty="0" smtClean="0"/>
              <a:t>.</a:t>
            </a:r>
            <a:r>
              <a:rPr lang="en-US" dirty="0"/>
              <a:t> </a:t>
            </a:r>
            <a:endParaRPr lang="en-US" dirty="0" smtClean="0"/>
          </a:p>
          <a:p>
            <a:endParaRPr lang="en-US" dirty="0"/>
          </a:p>
          <a:p>
            <a:pPr marL="0" indent="0">
              <a:buNone/>
            </a:pPr>
            <a:endParaRPr lang="en-US" dirty="0"/>
          </a:p>
        </p:txBody>
      </p:sp>
    </p:spTree>
    <p:extLst>
      <p:ext uri="{BB962C8B-B14F-4D97-AF65-F5344CB8AC3E}">
        <p14:creationId xmlns:p14="http://schemas.microsoft.com/office/powerpoint/2010/main" val="37895551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522" y="4287842"/>
            <a:ext cx="2568296" cy="225774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412" y="4287842"/>
            <a:ext cx="2568297" cy="2257740"/>
          </a:xfrm>
          <a:prstGeom prst="rect">
            <a:avLst/>
          </a:prstGeom>
        </p:spPr>
      </p:pic>
      <p:pic>
        <p:nvPicPr>
          <p:cNvPr id="1026" name="Picture 2" descr="Fig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0054" y="4067940"/>
            <a:ext cx="3780450" cy="16066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5798" y="1969789"/>
            <a:ext cx="5611008" cy="3588274"/>
          </a:xfrm>
          <a:prstGeom prst="rect">
            <a:avLst/>
          </a:prstGeom>
        </p:spPr>
      </p:pic>
      <p:sp>
        <p:nvSpPr>
          <p:cNvPr id="2" name="Title 1"/>
          <p:cNvSpPr>
            <a:spLocks noGrp="1"/>
          </p:cNvSpPr>
          <p:nvPr>
            <p:ph type="title"/>
          </p:nvPr>
        </p:nvSpPr>
        <p:spPr>
          <a:xfrm>
            <a:off x="1878905" y="624110"/>
            <a:ext cx="9625708" cy="992520"/>
          </a:xfrm>
        </p:spPr>
        <p:txBody>
          <a:bodyPr>
            <a:normAutofit fontScale="90000"/>
          </a:bodyPr>
          <a:lstStyle/>
          <a:p>
            <a:r>
              <a:rPr lang="en-US" sz="3800" cap="none" dirty="0" smtClean="0">
                <a:solidFill>
                  <a:schemeClr val="tx1"/>
                </a:solidFill>
              </a:rPr>
              <a:t>What is Spike Sorting and Why is it </a:t>
            </a:r>
            <a:r>
              <a:rPr lang="en-US" sz="3800" dirty="0" smtClean="0">
                <a:solidFill>
                  <a:schemeClr val="tx1"/>
                </a:solidFill>
              </a:rPr>
              <a:t>Important?</a:t>
            </a:r>
            <a:r>
              <a:rPr lang="en-US" sz="3800" cap="none" dirty="0" smtClean="0">
                <a:solidFill>
                  <a:schemeClr val="bg1"/>
                </a:solidFill>
              </a:rPr>
              <a:t> it </a:t>
            </a:r>
            <a:r>
              <a:rPr lang="en-US" cap="none" dirty="0" smtClean="0">
                <a:solidFill>
                  <a:schemeClr val="bg1"/>
                </a:solidFill>
              </a:rPr>
              <a:t>Important?</a:t>
            </a:r>
            <a:endParaRPr lang="en-US" cap="none" dirty="0">
              <a:solidFill>
                <a:schemeClr val="bg1"/>
              </a:solidFill>
            </a:endParaRPr>
          </a:p>
        </p:txBody>
      </p:sp>
      <p:sp>
        <p:nvSpPr>
          <p:cNvPr id="6" name="Content Placeholder 5"/>
          <p:cNvSpPr>
            <a:spLocks noGrp="1"/>
          </p:cNvSpPr>
          <p:nvPr>
            <p:ph idx="1"/>
          </p:nvPr>
        </p:nvSpPr>
        <p:spPr/>
        <p:txBody>
          <a:bodyPr>
            <a:normAutofit/>
          </a:bodyPr>
          <a:lstStyle/>
          <a:p>
            <a:r>
              <a:rPr lang="en-US" sz="1800" dirty="0" smtClean="0">
                <a:solidFill>
                  <a:schemeClr val="tx1"/>
                </a:solidFill>
              </a:rPr>
              <a:t>How does the brain encode information? </a:t>
            </a:r>
          </a:p>
          <a:p>
            <a:pPr lvl="1"/>
            <a:r>
              <a:rPr lang="en-US" sz="1600" dirty="0" smtClean="0">
                <a:solidFill>
                  <a:schemeClr val="tx1"/>
                </a:solidFill>
                <a:sym typeface="Wingdings" panose="05000000000000000000" pitchFamily="2" charset="2"/>
              </a:rPr>
              <a:t> “Rate”/“Timing” coding</a:t>
            </a:r>
          </a:p>
          <a:p>
            <a:r>
              <a:rPr lang="en-US" sz="1800" dirty="0" smtClean="0">
                <a:solidFill>
                  <a:schemeClr val="tx1"/>
                </a:solidFill>
              </a:rPr>
              <a:t>There is neuron specificity: place cells, grid cells, velocity cells, head direction cells, etc…</a:t>
            </a:r>
          </a:p>
          <a:p>
            <a:r>
              <a:rPr lang="en-US" sz="1800" dirty="0" smtClean="0">
                <a:solidFill>
                  <a:schemeClr val="tx1"/>
                </a:solidFill>
                <a:sym typeface="Wingdings" panose="05000000000000000000" pitchFamily="2" charset="2"/>
              </a:rPr>
              <a:t>How does the brain guide behavior?  Coordination of neurons</a:t>
            </a:r>
            <a:endParaRPr lang="en-US" sz="1800" dirty="0">
              <a:solidFill>
                <a:schemeClr val="tx1"/>
              </a:solidFill>
            </a:endParaRPr>
          </a:p>
        </p:txBody>
      </p:sp>
    </p:spTree>
    <p:extLst>
      <p:ext uri="{BB962C8B-B14F-4D97-AF65-F5344CB8AC3E}">
        <p14:creationId xmlns:p14="http://schemas.microsoft.com/office/powerpoint/2010/main" val="389242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8351" y="624110"/>
            <a:ext cx="8911687" cy="1280890"/>
          </a:xfrm>
        </p:spPr>
        <p:txBody>
          <a:bodyPr/>
          <a:lstStyle/>
          <a:p>
            <a:pPr algn="ctr"/>
            <a:r>
              <a:rPr lang="en-US" dirty="0" smtClean="0">
                <a:solidFill>
                  <a:schemeClr val="tx1"/>
                </a:solidFill>
              </a:rPr>
              <a:t>A Spike Sorting Workflow</a:t>
            </a:r>
            <a:endParaRPr lang="en-US" dirty="0">
              <a:solidFill>
                <a:schemeClr val="tx1"/>
              </a:solidFill>
            </a:endParaRP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4279" y="1583532"/>
            <a:ext cx="6029055" cy="509809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9447" y="1718631"/>
            <a:ext cx="4521871" cy="4962994"/>
          </a:xfrm>
          <a:prstGeom prst="rect">
            <a:avLst/>
          </a:prstGeom>
        </p:spPr>
      </p:pic>
    </p:spTree>
    <p:extLst>
      <p:ext uri="{BB962C8B-B14F-4D97-AF65-F5344CB8AC3E}">
        <p14:creationId xmlns:p14="http://schemas.microsoft.com/office/powerpoint/2010/main" val="2688941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2825" y="636636"/>
            <a:ext cx="8911687" cy="1280890"/>
          </a:xfrm>
        </p:spPr>
        <p:txBody>
          <a:bodyPr/>
          <a:lstStyle/>
          <a:p>
            <a:r>
              <a:rPr lang="en-US" dirty="0" smtClean="0">
                <a:solidFill>
                  <a:schemeClr val="tx1"/>
                </a:solidFill>
              </a:rPr>
              <a:t>Filtering</a:t>
            </a:r>
            <a:endParaRPr lang="en-US" dirty="0">
              <a:solidFill>
                <a:schemeClr val="tx1"/>
              </a:solidFill>
            </a:endParaRPr>
          </a:p>
        </p:txBody>
      </p:sp>
      <p:sp>
        <p:nvSpPr>
          <p:cNvPr id="3" name="Content Placeholder 2"/>
          <p:cNvSpPr>
            <a:spLocks noGrp="1"/>
          </p:cNvSpPr>
          <p:nvPr>
            <p:ph idx="1"/>
          </p:nvPr>
        </p:nvSpPr>
        <p:spPr>
          <a:xfrm>
            <a:off x="1979112" y="1366401"/>
            <a:ext cx="8915400" cy="4580351"/>
          </a:xfrm>
        </p:spPr>
        <p:txBody>
          <a:bodyPr/>
          <a:lstStyle/>
          <a:p>
            <a:r>
              <a:rPr lang="en-US" dirty="0" err="1" smtClean="0"/>
              <a:t>Bandpass</a:t>
            </a:r>
            <a:r>
              <a:rPr lang="en-US" dirty="0" smtClean="0"/>
              <a:t>: 300-400 : 4000-7000</a:t>
            </a:r>
          </a:p>
          <a:p>
            <a:r>
              <a:rPr lang="en-US" dirty="0" smtClean="0"/>
              <a:t>Finite Impulse Response vs. Infinite Impulse Response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112" y="2269018"/>
            <a:ext cx="2848394" cy="266311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7171" y="2269018"/>
            <a:ext cx="2020879" cy="266736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0732" y="2838652"/>
            <a:ext cx="3767723" cy="2232976"/>
          </a:xfrm>
          <a:prstGeom prst="rect">
            <a:avLst/>
          </a:prstGeom>
        </p:spPr>
      </p:pic>
      <p:sp>
        <p:nvSpPr>
          <p:cNvPr id="8" name="TextBox 7"/>
          <p:cNvSpPr txBox="1"/>
          <p:nvPr/>
        </p:nvSpPr>
        <p:spPr>
          <a:xfrm>
            <a:off x="9272333" y="5071628"/>
            <a:ext cx="1301959" cy="276999"/>
          </a:xfrm>
          <a:prstGeom prst="rect">
            <a:avLst/>
          </a:prstGeom>
          <a:noFill/>
        </p:spPr>
        <p:txBody>
          <a:bodyPr wrap="none" rtlCol="0">
            <a:spAutoFit/>
          </a:bodyPr>
          <a:lstStyle/>
          <a:p>
            <a:r>
              <a:rPr lang="en-US" sz="1200" dirty="0" err="1" smtClean="0"/>
              <a:t>Quian</a:t>
            </a:r>
            <a:r>
              <a:rPr lang="en-US" sz="1200" dirty="0" smtClean="0"/>
              <a:t> </a:t>
            </a:r>
            <a:r>
              <a:rPr lang="en-US" sz="1200" dirty="0" err="1" smtClean="0"/>
              <a:t>Quiroga</a:t>
            </a:r>
            <a:endParaRPr lang="en-US" sz="1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9112" y="5116184"/>
            <a:ext cx="5278938" cy="1661136"/>
          </a:xfrm>
          <a:prstGeom prst="rect">
            <a:avLst/>
          </a:prstGeom>
        </p:spPr>
      </p:pic>
    </p:spTree>
    <p:extLst>
      <p:ext uri="{BB962C8B-B14F-4D97-AF65-F5344CB8AC3E}">
        <p14:creationId xmlns:p14="http://schemas.microsoft.com/office/powerpoint/2010/main" val="372643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3993" y="624110"/>
            <a:ext cx="8911687" cy="1280890"/>
          </a:xfrm>
        </p:spPr>
        <p:txBody>
          <a:bodyPr/>
          <a:lstStyle/>
          <a:p>
            <a:r>
              <a:rPr lang="en-US" dirty="0" smtClean="0">
                <a:solidFill>
                  <a:schemeClr val="tx1"/>
                </a:solidFill>
              </a:rPr>
              <a:t>Spike Detection</a:t>
            </a:r>
            <a:endParaRPr lang="en-US" dirty="0">
              <a:solidFill>
                <a:schemeClr val="tx1"/>
              </a:solidFill>
            </a:endParaRPr>
          </a:p>
        </p:txBody>
      </p:sp>
      <p:sp>
        <p:nvSpPr>
          <p:cNvPr id="3" name="Content Placeholder 2"/>
          <p:cNvSpPr>
            <a:spLocks noGrp="1"/>
          </p:cNvSpPr>
          <p:nvPr>
            <p:ph idx="1"/>
          </p:nvPr>
        </p:nvSpPr>
        <p:spPr>
          <a:xfrm>
            <a:off x="1900280" y="1415441"/>
            <a:ext cx="8915400" cy="4495781"/>
          </a:xfrm>
        </p:spPr>
        <p:txBody>
          <a:bodyPr>
            <a:normAutofit/>
          </a:bodyPr>
          <a:lstStyle/>
          <a:p>
            <a:r>
              <a:rPr lang="en-US" sz="2400" dirty="0" smtClean="0"/>
              <a:t>Auto threshold: 5</a:t>
            </a:r>
            <a:r>
              <a:rPr lang="el-GR" sz="2400" dirty="0" smtClean="0"/>
              <a:t>σ</a:t>
            </a:r>
            <a:r>
              <a:rPr lang="en-US" sz="2400" dirty="0" smtClean="0"/>
              <a:t> [where </a:t>
            </a:r>
            <a:r>
              <a:rPr lang="el-GR" sz="2400" dirty="0" smtClean="0"/>
              <a:t>σ</a:t>
            </a:r>
            <a:r>
              <a:rPr lang="en-US" sz="2400" dirty="0" smtClean="0"/>
              <a:t> = median(abs(x)/.6745)]</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0280" y="2024480"/>
            <a:ext cx="4350208" cy="357306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7666" y="2024480"/>
            <a:ext cx="4198014" cy="3573064"/>
          </a:xfrm>
          <a:prstGeom prst="rect">
            <a:avLst/>
          </a:prstGeom>
        </p:spPr>
      </p:pic>
    </p:spTree>
    <p:extLst>
      <p:ext uri="{BB962C8B-B14F-4D97-AF65-F5344CB8AC3E}">
        <p14:creationId xmlns:p14="http://schemas.microsoft.com/office/powerpoint/2010/main" val="26681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6183" y="663298"/>
            <a:ext cx="9022669" cy="1280890"/>
          </a:xfrm>
        </p:spPr>
        <p:txBody>
          <a:bodyPr/>
          <a:lstStyle/>
          <a:p>
            <a:r>
              <a:rPr lang="en-US" dirty="0" smtClean="0">
                <a:solidFill>
                  <a:schemeClr val="tx1"/>
                </a:solidFill>
              </a:rPr>
              <a:t>Extracting Spike Features</a:t>
            </a:r>
            <a:endParaRPr lang="en-US" dirty="0">
              <a:solidFill>
                <a:schemeClr val="tx1"/>
              </a:solidFill>
            </a:endParaRPr>
          </a:p>
        </p:txBody>
      </p:sp>
      <p:sp>
        <p:nvSpPr>
          <p:cNvPr id="3" name="Content Placeholder 2"/>
          <p:cNvSpPr>
            <a:spLocks noGrp="1"/>
          </p:cNvSpPr>
          <p:nvPr>
            <p:ph idx="1"/>
          </p:nvPr>
        </p:nvSpPr>
        <p:spPr>
          <a:xfrm>
            <a:off x="2114303" y="1583907"/>
            <a:ext cx="9026428" cy="3777622"/>
          </a:xfrm>
        </p:spPr>
        <p:txBody>
          <a:bodyPr/>
          <a:lstStyle/>
          <a:p>
            <a:r>
              <a:rPr lang="en-US" dirty="0">
                <a:solidFill>
                  <a:schemeClr val="tx1"/>
                </a:solidFill>
              </a:rPr>
              <a:t>Features calculated directly from waveform</a:t>
            </a:r>
          </a:p>
          <a:p>
            <a:pPr lvl="1"/>
            <a:r>
              <a:rPr lang="en-US" sz="1800" dirty="0">
                <a:solidFill>
                  <a:schemeClr val="tx1"/>
                </a:solidFill>
              </a:rPr>
              <a:t>1) peak amplitude, 2) trough amplitude, 3) crest-to-trough amplitude, 4) width, 5) rise slope, 6) fall slope , 7</a:t>
            </a:r>
            <a:r>
              <a:rPr lang="en-US" sz="1800" dirty="0" smtClean="0">
                <a:solidFill>
                  <a:schemeClr val="tx1"/>
                </a:solidFill>
              </a:rPr>
              <a:t>) energy/power/</a:t>
            </a:r>
            <a:r>
              <a:rPr lang="en-US" sz="1800" dirty="0" err="1" smtClean="0">
                <a:solidFill>
                  <a:schemeClr val="tx1"/>
                </a:solidFill>
              </a:rPr>
              <a:t>rms</a:t>
            </a:r>
            <a:endParaRPr lang="en-US" sz="1800" dirty="0">
              <a:solidFill>
                <a:schemeClr val="tx1"/>
              </a:solidFill>
            </a:endParaRP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3205" y="3142377"/>
            <a:ext cx="3455582" cy="2715338"/>
          </a:xfrm>
          <a:prstGeom prst="rect">
            <a:avLst/>
          </a:prstGeom>
          <a:ln>
            <a:solidFill>
              <a:schemeClr val="tx1"/>
            </a:solidFill>
          </a:ln>
        </p:spPr>
      </p:pic>
      <p:cxnSp>
        <p:nvCxnSpPr>
          <p:cNvPr id="5" name="Straight Arrow Connector 4"/>
          <p:cNvCxnSpPr/>
          <p:nvPr/>
        </p:nvCxnSpPr>
        <p:spPr>
          <a:xfrm>
            <a:off x="3031801" y="3398795"/>
            <a:ext cx="0" cy="231789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3132699" y="3248613"/>
            <a:ext cx="278313" cy="1169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4733010" y="5183828"/>
            <a:ext cx="1866" cy="5328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787251" y="4440786"/>
            <a:ext cx="563526"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Right Brace 8"/>
          <p:cNvSpPr/>
          <p:nvPr/>
        </p:nvSpPr>
        <p:spPr>
          <a:xfrm rot="20304639">
            <a:off x="3681233" y="3322559"/>
            <a:ext cx="239866" cy="161944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e 9"/>
          <p:cNvSpPr/>
          <p:nvPr/>
        </p:nvSpPr>
        <p:spPr>
          <a:xfrm rot="11504010">
            <a:off x="2380779" y="3357029"/>
            <a:ext cx="242027" cy="164213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4589834" y="4850676"/>
            <a:ext cx="311304" cy="369332"/>
          </a:xfrm>
          <a:prstGeom prst="rect">
            <a:avLst/>
          </a:prstGeom>
          <a:noFill/>
        </p:spPr>
        <p:txBody>
          <a:bodyPr wrap="none" rtlCol="0">
            <a:spAutoFit/>
          </a:bodyPr>
          <a:lstStyle/>
          <a:p>
            <a:r>
              <a:rPr lang="en-US" dirty="0" smtClean="0"/>
              <a:t>2</a:t>
            </a:r>
            <a:endParaRPr lang="en-US" dirty="0"/>
          </a:p>
        </p:txBody>
      </p:sp>
      <p:sp>
        <p:nvSpPr>
          <p:cNvPr id="12" name="TextBox 11"/>
          <p:cNvSpPr txBox="1"/>
          <p:nvPr/>
        </p:nvSpPr>
        <p:spPr>
          <a:xfrm>
            <a:off x="2987243" y="5305071"/>
            <a:ext cx="311304" cy="369332"/>
          </a:xfrm>
          <a:prstGeom prst="rect">
            <a:avLst/>
          </a:prstGeom>
          <a:noFill/>
        </p:spPr>
        <p:txBody>
          <a:bodyPr wrap="none" rtlCol="0">
            <a:spAutoFit/>
          </a:bodyPr>
          <a:lstStyle/>
          <a:p>
            <a:r>
              <a:rPr lang="en-US" dirty="0" smtClean="0"/>
              <a:t>3</a:t>
            </a:r>
            <a:endParaRPr lang="en-US" dirty="0"/>
          </a:p>
        </p:txBody>
      </p:sp>
      <p:sp>
        <p:nvSpPr>
          <p:cNvPr id="13" name="TextBox 12"/>
          <p:cNvSpPr txBox="1"/>
          <p:nvPr/>
        </p:nvSpPr>
        <p:spPr>
          <a:xfrm>
            <a:off x="3017194" y="4440786"/>
            <a:ext cx="311304" cy="369332"/>
          </a:xfrm>
          <a:prstGeom prst="rect">
            <a:avLst/>
          </a:prstGeom>
          <a:noFill/>
        </p:spPr>
        <p:txBody>
          <a:bodyPr wrap="none" rtlCol="0">
            <a:spAutoFit/>
          </a:bodyPr>
          <a:lstStyle/>
          <a:p>
            <a:r>
              <a:rPr lang="en-US" dirty="0"/>
              <a:t>4</a:t>
            </a:r>
          </a:p>
        </p:txBody>
      </p:sp>
      <p:sp>
        <p:nvSpPr>
          <p:cNvPr id="14" name="TextBox 13"/>
          <p:cNvSpPr txBox="1"/>
          <p:nvPr/>
        </p:nvSpPr>
        <p:spPr>
          <a:xfrm>
            <a:off x="2112424" y="3947615"/>
            <a:ext cx="311304" cy="369332"/>
          </a:xfrm>
          <a:prstGeom prst="rect">
            <a:avLst/>
          </a:prstGeom>
          <a:noFill/>
        </p:spPr>
        <p:txBody>
          <a:bodyPr wrap="none" rtlCol="0">
            <a:spAutoFit/>
          </a:bodyPr>
          <a:lstStyle/>
          <a:p>
            <a:r>
              <a:rPr lang="en-US" dirty="0" smtClean="0"/>
              <a:t>5</a:t>
            </a:r>
            <a:endParaRPr lang="en-US" dirty="0"/>
          </a:p>
        </p:txBody>
      </p:sp>
      <p:sp>
        <p:nvSpPr>
          <p:cNvPr id="15" name="TextBox 14"/>
          <p:cNvSpPr txBox="1"/>
          <p:nvPr/>
        </p:nvSpPr>
        <p:spPr>
          <a:xfrm>
            <a:off x="3349386" y="3054140"/>
            <a:ext cx="311304" cy="369332"/>
          </a:xfrm>
          <a:prstGeom prst="rect">
            <a:avLst/>
          </a:prstGeom>
          <a:noFill/>
        </p:spPr>
        <p:txBody>
          <a:bodyPr wrap="none" rtlCol="0">
            <a:spAutoFit/>
          </a:bodyPr>
          <a:lstStyle/>
          <a:p>
            <a:r>
              <a:rPr lang="en-US" dirty="0"/>
              <a:t>1</a:t>
            </a:r>
          </a:p>
        </p:txBody>
      </p:sp>
      <p:sp>
        <p:nvSpPr>
          <p:cNvPr id="16" name="TextBox 15"/>
          <p:cNvSpPr txBox="1"/>
          <p:nvPr/>
        </p:nvSpPr>
        <p:spPr>
          <a:xfrm>
            <a:off x="3933273" y="3876933"/>
            <a:ext cx="311304" cy="369332"/>
          </a:xfrm>
          <a:prstGeom prst="rect">
            <a:avLst/>
          </a:prstGeom>
          <a:noFill/>
        </p:spPr>
        <p:txBody>
          <a:bodyPr wrap="none" rtlCol="0">
            <a:spAutoFit/>
          </a:bodyPr>
          <a:lstStyle/>
          <a:p>
            <a:r>
              <a:rPr lang="en-US" dirty="0" smtClean="0">
                <a:solidFill>
                  <a:prstClr val="black"/>
                </a:solidFill>
                <a:latin typeface="Tw Cen MT" panose="020B0602020104020603"/>
              </a:rPr>
              <a:t>6</a:t>
            </a:r>
            <a:endParaRPr lang="en-US" dirty="0">
              <a:solidFill>
                <a:prstClr val="black"/>
              </a:solidFill>
              <a:latin typeface="Tw Cen MT" panose="020B0602020104020603"/>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4767" y="3188880"/>
            <a:ext cx="3800000" cy="2668836"/>
          </a:xfrm>
          <a:prstGeom prst="rect">
            <a:avLst/>
          </a:prstGeom>
          <a:ln>
            <a:solidFill>
              <a:schemeClr val="tx1"/>
            </a:solidFill>
          </a:ln>
        </p:spPr>
      </p:pic>
      <p:cxnSp>
        <p:nvCxnSpPr>
          <p:cNvPr id="18" name="Straight Arrow Connector 17"/>
          <p:cNvCxnSpPr/>
          <p:nvPr/>
        </p:nvCxnSpPr>
        <p:spPr>
          <a:xfrm>
            <a:off x="6878096" y="5305072"/>
            <a:ext cx="350875" cy="2222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452254" y="5035343"/>
            <a:ext cx="0" cy="4467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7664907" y="5305072"/>
            <a:ext cx="680483" cy="2222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313791" y="5489738"/>
            <a:ext cx="312906" cy="369332"/>
          </a:xfrm>
          <a:prstGeom prst="rect">
            <a:avLst/>
          </a:prstGeom>
          <a:noFill/>
          <a:ln>
            <a:solidFill>
              <a:schemeClr val="tx1"/>
            </a:solidFill>
          </a:ln>
        </p:spPr>
        <p:txBody>
          <a:bodyPr wrap="none" rtlCol="0">
            <a:spAutoFit/>
          </a:bodyPr>
          <a:lstStyle/>
          <a:p>
            <a:r>
              <a:rPr lang="en-US" dirty="0" smtClean="0"/>
              <a:t>7</a:t>
            </a:r>
          </a:p>
        </p:txBody>
      </p:sp>
    </p:spTree>
    <p:extLst>
      <p:ext uri="{BB962C8B-B14F-4D97-AF65-F5344CB8AC3E}">
        <p14:creationId xmlns:p14="http://schemas.microsoft.com/office/powerpoint/2010/main" val="180397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nodeType="after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nodeType="afterEffect">
                                  <p:stCondLst>
                                    <p:cond delay="0"/>
                                  </p:stCondLst>
                                  <p:childTnLst>
                                    <p:set>
                                      <p:cBhvr>
                                        <p:cTn id="61" dur="1" fill="hold">
                                          <p:stCondLst>
                                            <p:cond delay="0"/>
                                          </p:stCondLst>
                                        </p:cTn>
                                        <p:tgtEl>
                                          <p:spTgt spid="19"/>
                                        </p:tgtEl>
                                        <p:attrNameLst>
                                          <p:attrName>style.visibility</p:attrName>
                                        </p:attrNameLst>
                                      </p:cBhvr>
                                      <p:to>
                                        <p:strVal val="visible"/>
                                      </p:to>
                                    </p:set>
                                  </p:childTnLst>
                                </p:cTn>
                              </p:par>
                            </p:childTnLst>
                          </p:cTn>
                        </p:par>
                        <p:par>
                          <p:cTn id="62" fill="hold">
                            <p:stCondLst>
                              <p:cond delay="0"/>
                            </p:stCondLst>
                            <p:childTnLst>
                              <p:par>
                                <p:cTn id="63" presetID="1" presetClass="entr" presetSubtype="0" fill="hold" nodeType="after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3" grpId="0"/>
      <p:bldP spid="14" grpId="0"/>
      <p:bldP spid="15" grpId="0"/>
      <p:bldP spid="16" grpId="0"/>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8788" y="637173"/>
            <a:ext cx="8911687" cy="1280890"/>
          </a:xfrm>
        </p:spPr>
        <p:txBody>
          <a:bodyPr/>
          <a:lstStyle/>
          <a:p>
            <a:r>
              <a:rPr lang="en-US" dirty="0" smtClean="0">
                <a:solidFill>
                  <a:schemeClr val="tx1"/>
                </a:solidFill>
              </a:rPr>
              <a:t>Spike Features</a:t>
            </a:r>
            <a:endParaRPr lang="en-US" dirty="0">
              <a:solidFill>
                <a:schemeClr val="tx1"/>
              </a:solidFill>
            </a:endParaRPr>
          </a:p>
        </p:txBody>
      </p:sp>
      <p:sp>
        <p:nvSpPr>
          <p:cNvPr id="3" name="Content Placeholder 2"/>
          <p:cNvSpPr>
            <a:spLocks noGrp="1"/>
          </p:cNvSpPr>
          <p:nvPr>
            <p:ph idx="1"/>
          </p:nvPr>
        </p:nvSpPr>
        <p:spPr>
          <a:xfrm>
            <a:off x="2145075" y="1672046"/>
            <a:ext cx="8915400" cy="4252239"/>
          </a:xfrm>
        </p:spPr>
        <p:txBody>
          <a:bodyPr/>
          <a:lstStyle/>
          <a:p>
            <a:r>
              <a:rPr lang="en-US" sz="2000" dirty="0">
                <a:solidFill>
                  <a:schemeClr val="tx1"/>
                </a:solidFill>
              </a:rPr>
              <a:t>Features calculated through linear transformations of dataset</a:t>
            </a:r>
          </a:p>
          <a:p>
            <a:pPr lvl="1"/>
            <a:r>
              <a:rPr lang="en-US" sz="2000" dirty="0">
                <a:solidFill>
                  <a:schemeClr val="tx1"/>
                </a:solidFill>
              </a:rPr>
              <a:t>Principal Component Analysis</a:t>
            </a:r>
          </a:p>
          <a:p>
            <a:pPr lvl="1"/>
            <a:r>
              <a:rPr lang="en-US" sz="2000" dirty="0" smtClean="0">
                <a:solidFill>
                  <a:schemeClr val="tx1"/>
                </a:solidFill>
              </a:rPr>
              <a:t>Discrete Wavelet </a:t>
            </a:r>
            <a:r>
              <a:rPr lang="en-US" sz="2000" dirty="0">
                <a:solidFill>
                  <a:schemeClr val="tx1"/>
                </a:solidFill>
              </a:rPr>
              <a:t>Transform</a:t>
            </a:r>
          </a:p>
          <a:p>
            <a:endParaRPr lang="en-US" dirty="0"/>
          </a:p>
        </p:txBody>
      </p:sp>
    </p:spTree>
    <p:extLst>
      <p:ext uri="{BB962C8B-B14F-4D97-AF65-F5344CB8AC3E}">
        <p14:creationId xmlns:p14="http://schemas.microsoft.com/office/powerpoint/2010/main" val="212479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6356" y="650236"/>
            <a:ext cx="8911687" cy="1280890"/>
          </a:xfrm>
        </p:spPr>
        <p:txBody>
          <a:bodyPr/>
          <a:lstStyle/>
          <a:p>
            <a:r>
              <a:rPr lang="en-US" cap="none" dirty="0" smtClean="0">
                <a:solidFill>
                  <a:schemeClr val="tx1"/>
                </a:solidFill>
              </a:rPr>
              <a:t>Principal Component Analysis</a:t>
            </a:r>
            <a:endParaRPr lang="en-US" cap="none" dirty="0">
              <a:solidFill>
                <a:schemeClr val="tx1"/>
              </a:solidFill>
            </a:endParaRPr>
          </a:p>
        </p:txBody>
      </p:sp>
      <p:sp>
        <p:nvSpPr>
          <p:cNvPr id="3" name="Content Placeholder 2"/>
          <p:cNvSpPr>
            <a:spLocks noGrp="1"/>
          </p:cNvSpPr>
          <p:nvPr>
            <p:ph sz="half" idx="1"/>
          </p:nvPr>
        </p:nvSpPr>
        <p:spPr>
          <a:xfrm>
            <a:off x="1716356" y="1711234"/>
            <a:ext cx="4878389" cy="4442587"/>
          </a:xfrm>
        </p:spPr>
        <p:txBody>
          <a:bodyPr>
            <a:normAutofit/>
          </a:bodyPr>
          <a:lstStyle/>
          <a:p>
            <a:r>
              <a:rPr lang="en-US" sz="2000" dirty="0" smtClean="0">
                <a:solidFill>
                  <a:schemeClr val="tx1"/>
                </a:solidFill>
              </a:rPr>
              <a:t>What is PCA and why would we use it for spike sorting?</a:t>
            </a:r>
          </a:p>
          <a:p>
            <a:pPr lvl="1"/>
            <a:r>
              <a:rPr lang="en-US" sz="2000" dirty="0" smtClean="0">
                <a:solidFill>
                  <a:schemeClr val="tx1"/>
                </a:solidFill>
              </a:rPr>
              <a:t>PCA captures covariance between features of a dataset. </a:t>
            </a:r>
          </a:p>
          <a:p>
            <a:pPr lvl="1"/>
            <a:r>
              <a:rPr lang="en-US" sz="2000" dirty="0" smtClean="0">
                <a:solidFill>
                  <a:schemeClr val="tx1"/>
                </a:solidFill>
              </a:rPr>
              <a:t>For purposes of sorting:</a:t>
            </a:r>
            <a:br>
              <a:rPr lang="en-US" sz="2000" dirty="0" smtClean="0">
                <a:solidFill>
                  <a:schemeClr val="tx1"/>
                </a:solidFill>
              </a:rPr>
            </a:br>
            <a:r>
              <a:rPr lang="en-US" sz="2000" dirty="0" smtClean="0">
                <a:solidFill>
                  <a:schemeClr val="tx1"/>
                </a:solidFill>
              </a:rPr>
              <a:t>spikes = instances of dataset</a:t>
            </a:r>
            <a:br>
              <a:rPr lang="en-US" sz="2000" dirty="0" smtClean="0">
                <a:solidFill>
                  <a:schemeClr val="tx1"/>
                </a:solidFill>
              </a:rPr>
            </a:br>
            <a:r>
              <a:rPr lang="en-US" sz="2000" dirty="0" smtClean="0">
                <a:solidFill>
                  <a:schemeClr val="tx1"/>
                </a:solidFill>
              </a:rPr>
              <a:t>samples = features of dataset</a:t>
            </a:r>
          </a:p>
          <a:p>
            <a:pPr marL="457200" lvl="1" indent="0">
              <a:buNone/>
            </a:pPr>
            <a:endParaRPr lang="en-US" sz="18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214" y="4019551"/>
            <a:ext cx="2988269" cy="213427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5724" y="1739562"/>
            <a:ext cx="2817627" cy="2257652"/>
          </a:xfrm>
          <a:prstGeom prst="rect">
            <a:avLst/>
          </a:prstGeom>
        </p:spPr>
      </p:pic>
    </p:spTree>
    <p:extLst>
      <p:ext uri="{BB962C8B-B14F-4D97-AF65-F5344CB8AC3E}">
        <p14:creationId xmlns:p14="http://schemas.microsoft.com/office/powerpoint/2010/main" val="386427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2944</TotalTime>
  <Words>1477</Words>
  <Application>Microsoft Office PowerPoint</Application>
  <PresentationFormat>Widescreen</PresentationFormat>
  <Paragraphs>144</Paragraphs>
  <Slides>23</Slides>
  <Notes>10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Century Gothic</vt:lpstr>
      <vt:lpstr>Tw Cen MT</vt:lpstr>
      <vt:lpstr>Wingdings</vt:lpstr>
      <vt:lpstr>Wingdings 3</vt:lpstr>
      <vt:lpstr>Wisp</vt:lpstr>
      <vt:lpstr>An Introduction To Spike Sorting</vt:lpstr>
      <vt:lpstr>PowerPoint Presentation</vt:lpstr>
      <vt:lpstr>What is Spike Sorting and Why is it Important? it Important?</vt:lpstr>
      <vt:lpstr>A Spike Sorting Workflow</vt:lpstr>
      <vt:lpstr>Filtering</vt:lpstr>
      <vt:lpstr>Spike Detection</vt:lpstr>
      <vt:lpstr>Extracting Spike Features</vt:lpstr>
      <vt:lpstr>Spike Features</vt:lpstr>
      <vt:lpstr>Principal Component Analysis</vt:lpstr>
      <vt:lpstr>Principal Component Analysis</vt:lpstr>
      <vt:lpstr>The Discrete Wavelet Transform</vt:lpstr>
      <vt:lpstr>The Discrete Wavelet Transform</vt:lpstr>
      <vt:lpstr>The Discrete Wavelet Transform</vt:lpstr>
      <vt:lpstr>What do spikes look like in different feature spaces?</vt:lpstr>
      <vt:lpstr>Clustering</vt:lpstr>
      <vt:lpstr>Clustering</vt:lpstr>
      <vt:lpstr>PowerPoint Presentation</vt:lpstr>
      <vt:lpstr>Results from two ground truth datasets</vt:lpstr>
      <vt:lpstr>Sorting in the Wilson lab: A short film</vt:lpstr>
      <vt:lpstr>How can we assess our unit quality?</vt:lpstr>
      <vt:lpstr>How can we assess our unit quality?</vt:lpstr>
      <vt:lpstr>Sorting Biases &amp; Confounds</vt:lpstr>
      <vt:lpstr>Helpful References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Spike Sorting</dc:title>
  <dc:creator>Jai</dc:creator>
  <cp:lastModifiedBy>Bhagat, Jai, K</cp:lastModifiedBy>
  <cp:revision>61</cp:revision>
  <dcterms:created xsi:type="dcterms:W3CDTF">2017-03-20T15:28:38Z</dcterms:created>
  <dcterms:modified xsi:type="dcterms:W3CDTF">2017-03-22T17:13:38Z</dcterms:modified>
</cp:coreProperties>
</file>